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147374716" r:id="rId5"/>
    <p:sldId id="2147374720" r:id="rId6"/>
    <p:sldId id="2147374714" r:id="rId7"/>
    <p:sldId id="2147374717" r:id="rId8"/>
    <p:sldId id="2147374718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E976993-67C6-4C38-9E04-8B6F7C61CCBC}" name="Antonio Longo" initials="AL" userId="2f4f133ec433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66D"/>
    <a:srgbClr val="2E8B57"/>
    <a:srgbClr val="003366"/>
    <a:srgbClr val="F5F5DC"/>
    <a:srgbClr val="FFA500"/>
    <a:srgbClr val="40E0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A0A08-D7BD-445B-B9A5-DC7EB2068931}" v="52" dt="2025-01-28T17:27:39.427"/>
    <p1510:client id="{1E801E21-6689-CF16-2450-624126A528C3}" v="2" dt="2025-01-28T17:10:35.285"/>
    <p1510:client id="{2BDC79F4-BB3B-77DA-6DC3-78096B329F9E}" v="3" dt="2025-01-29T15:32:49.839"/>
    <p1510:client id="{4F3D1A7E-5D05-74A3-D8F4-0E1F9B740763}" v="10" dt="2025-01-30T15:02:03.117"/>
    <p1510:client id="{7CA89603-EAE9-0E7C-F1E2-7979EC00D68D}" v="2" dt="2025-01-29T20:29:07.313"/>
    <p1510:client id="{EDE184EF-EA35-B848-2FD5-8479325B5FD4}" v="209" dt="2025-01-28T19:17:19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340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VORIO Mattia" userId="eb57dc46-a6b7-4f7e-bc9c-f0aea9875564" providerId="ADAL" clId="{F1BD7403-680A-4BFC-9B98-E7D25B039600}"/>
    <pc:docChg chg="modSld">
      <pc:chgData name="AVORIO Mattia" userId="eb57dc46-a6b7-4f7e-bc9c-f0aea9875564" providerId="ADAL" clId="{F1BD7403-680A-4BFC-9B98-E7D25B039600}" dt="2025-01-29T15:36:57.531" v="140" actId="1035"/>
      <pc:docMkLst>
        <pc:docMk/>
      </pc:docMkLst>
      <pc:sldChg chg="modSp mod">
        <pc:chgData name="AVORIO Mattia" userId="eb57dc46-a6b7-4f7e-bc9c-f0aea9875564" providerId="ADAL" clId="{F1BD7403-680A-4BFC-9B98-E7D25B039600}" dt="2025-01-29T15:36:57.531" v="140" actId="1035"/>
        <pc:sldMkLst>
          <pc:docMk/>
          <pc:sldMk cId="4056212468" sldId="2147374720"/>
        </pc:sldMkLst>
        <pc:spChg chg="mod">
          <ac:chgData name="AVORIO Mattia" userId="eb57dc46-a6b7-4f7e-bc9c-f0aea9875564" providerId="ADAL" clId="{F1BD7403-680A-4BFC-9B98-E7D25B039600}" dt="2025-01-29T15:36:18.836" v="103" actId="1035"/>
          <ac:spMkLst>
            <pc:docMk/>
            <pc:sldMk cId="4056212468" sldId="2147374720"/>
            <ac:spMk id="6" creationId="{D67EA78B-6717-6FEB-A7A9-4B41B1B998F7}"/>
          </ac:spMkLst>
        </pc:spChg>
        <pc:spChg chg="mod">
          <ac:chgData name="AVORIO Mattia" userId="eb57dc46-a6b7-4f7e-bc9c-f0aea9875564" providerId="ADAL" clId="{F1BD7403-680A-4BFC-9B98-E7D25B039600}" dt="2025-01-29T15:35:49.713" v="42" actId="1036"/>
          <ac:spMkLst>
            <pc:docMk/>
            <pc:sldMk cId="4056212468" sldId="2147374720"/>
            <ac:spMk id="10" creationId="{0A2686ED-6599-B2E5-A6DF-625A89FFEE09}"/>
          </ac:spMkLst>
        </pc:spChg>
        <pc:spChg chg="mod">
          <ac:chgData name="AVORIO Mattia" userId="eb57dc46-a6b7-4f7e-bc9c-f0aea9875564" providerId="ADAL" clId="{F1BD7403-680A-4BFC-9B98-E7D25B039600}" dt="2025-01-29T15:35:49.713" v="42" actId="1036"/>
          <ac:spMkLst>
            <pc:docMk/>
            <pc:sldMk cId="4056212468" sldId="2147374720"/>
            <ac:spMk id="11" creationId="{5AEAEE34-8D52-F55A-A948-6F5341EE733F}"/>
          </ac:spMkLst>
        </pc:spChg>
        <pc:spChg chg="mod">
          <ac:chgData name="AVORIO Mattia" userId="eb57dc46-a6b7-4f7e-bc9c-f0aea9875564" providerId="ADAL" clId="{F1BD7403-680A-4BFC-9B98-E7D25B039600}" dt="2025-01-29T15:35:49.713" v="42" actId="1036"/>
          <ac:spMkLst>
            <pc:docMk/>
            <pc:sldMk cId="4056212468" sldId="2147374720"/>
            <ac:spMk id="12" creationId="{943A5F57-0D22-8109-1AB9-52E77DD4FA41}"/>
          </ac:spMkLst>
        </pc:spChg>
        <pc:spChg chg="mod">
          <ac:chgData name="AVORIO Mattia" userId="eb57dc46-a6b7-4f7e-bc9c-f0aea9875564" providerId="ADAL" clId="{F1BD7403-680A-4BFC-9B98-E7D25B039600}" dt="2025-01-29T15:35:49.713" v="42" actId="1036"/>
          <ac:spMkLst>
            <pc:docMk/>
            <pc:sldMk cId="4056212468" sldId="2147374720"/>
            <ac:spMk id="20" creationId="{42CF809B-735F-2448-D839-5245A7BD3D12}"/>
          </ac:spMkLst>
        </pc:spChg>
        <pc:spChg chg="mod">
          <ac:chgData name="AVORIO Mattia" userId="eb57dc46-a6b7-4f7e-bc9c-f0aea9875564" providerId="ADAL" clId="{F1BD7403-680A-4BFC-9B98-E7D25B039600}" dt="2025-01-29T15:35:49.713" v="42" actId="1036"/>
          <ac:spMkLst>
            <pc:docMk/>
            <pc:sldMk cId="4056212468" sldId="2147374720"/>
            <ac:spMk id="21" creationId="{FAE140DD-779F-CCFF-CB69-016047A23EB3}"/>
          </ac:spMkLst>
        </pc:spChg>
        <pc:spChg chg="mod">
          <ac:chgData name="AVORIO Mattia" userId="eb57dc46-a6b7-4f7e-bc9c-f0aea9875564" providerId="ADAL" clId="{F1BD7403-680A-4BFC-9B98-E7D25B039600}" dt="2025-01-29T15:35:49.713" v="42" actId="1036"/>
          <ac:spMkLst>
            <pc:docMk/>
            <pc:sldMk cId="4056212468" sldId="2147374720"/>
            <ac:spMk id="22" creationId="{BAA8D511-9904-5739-9200-C60BE776DADD}"/>
          </ac:spMkLst>
        </pc:spChg>
        <pc:spChg chg="mod">
          <ac:chgData name="AVORIO Mattia" userId="eb57dc46-a6b7-4f7e-bc9c-f0aea9875564" providerId="ADAL" clId="{F1BD7403-680A-4BFC-9B98-E7D25B039600}" dt="2025-01-29T15:36:24.148" v="120" actId="1035"/>
          <ac:spMkLst>
            <pc:docMk/>
            <pc:sldMk cId="4056212468" sldId="2147374720"/>
            <ac:spMk id="24" creationId="{94DBA74D-C409-8389-8D2A-5F56DE425028}"/>
          </ac:spMkLst>
        </pc:spChg>
        <pc:spChg chg="mod">
          <ac:chgData name="AVORIO Mattia" userId="eb57dc46-a6b7-4f7e-bc9c-f0aea9875564" providerId="ADAL" clId="{F1BD7403-680A-4BFC-9B98-E7D25B039600}" dt="2025-01-29T15:36:57.531" v="140" actId="1035"/>
          <ac:spMkLst>
            <pc:docMk/>
            <pc:sldMk cId="4056212468" sldId="2147374720"/>
            <ac:spMk id="25" creationId="{64BE91E6-3A45-1D20-3455-A1A0B44DD8DA}"/>
          </ac:spMkLst>
        </pc:spChg>
        <pc:picChg chg="mod">
          <ac:chgData name="AVORIO Mattia" userId="eb57dc46-a6b7-4f7e-bc9c-f0aea9875564" providerId="ADAL" clId="{F1BD7403-680A-4BFC-9B98-E7D25B039600}" dt="2025-01-29T15:35:49.713" v="42" actId="1036"/>
          <ac:picMkLst>
            <pc:docMk/>
            <pc:sldMk cId="4056212468" sldId="2147374720"/>
            <ac:picMk id="17" creationId="{2D06CA1A-8709-703D-5952-84B90E10134B}"/>
          </ac:picMkLst>
        </pc:picChg>
      </pc:sldChg>
    </pc:docChg>
  </pc:docChgLst>
  <pc:docChgLst>
    <pc:chgData name="longo.anto@outlook.com" userId="S::urn:spo:guest#longo.anto@outlook.com::" providerId="AD" clId="Web-{7CA89603-EAE9-0E7C-F1E2-7979EC00D68D}"/>
    <pc:docChg chg="modSld">
      <pc:chgData name="longo.anto@outlook.com" userId="S::urn:spo:guest#longo.anto@outlook.com::" providerId="AD" clId="Web-{7CA89603-EAE9-0E7C-F1E2-7979EC00D68D}" dt="2025-01-29T20:29:06" v="0" actId="20577"/>
      <pc:docMkLst>
        <pc:docMk/>
      </pc:docMkLst>
      <pc:sldChg chg="modSp">
        <pc:chgData name="longo.anto@outlook.com" userId="S::urn:spo:guest#longo.anto@outlook.com::" providerId="AD" clId="Web-{7CA89603-EAE9-0E7C-F1E2-7979EC00D68D}" dt="2025-01-29T20:29:06" v="0" actId="20577"/>
        <pc:sldMkLst>
          <pc:docMk/>
          <pc:sldMk cId="2469187701" sldId="256"/>
        </pc:sldMkLst>
        <pc:spChg chg="mod">
          <ac:chgData name="longo.anto@outlook.com" userId="S::urn:spo:guest#longo.anto@outlook.com::" providerId="AD" clId="Web-{7CA89603-EAE9-0E7C-F1E2-7979EC00D68D}" dt="2025-01-29T20:29:06" v="0" actId="20577"/>
          <ac:spMkLst>
            <pc:docMk/>
            <pc:sldMk cId="2469187701" sldId="256"/>
            <ac:spMk id="2" creationId="{2E753444-5912-4D35-2A7F-F00EB5C37F1E}"/>
          </ac:spMkLst>
        </pc:spChg>
      </pc:sldChg>
    </pc:docChg>
  </pc:docChgLst>
  <pc:docChgLst>
    <pc:chgData name="longo.anto@outlook.com" userId="S::urn:spo:guest#longo.anto@outlook.com::" providerId="AD" clId="Web-{4F3D1A7E-5D05-74A3-D8F4-0E1F9B740763}"/>
    <pc:docChg chg="modSld">
      <pc:chgData name="longo.anto@outlook.com" userId="S::urn:spo:guest#longo.anto@outlook.com::" providerId="AD" clId="Web-{4F3D1A7E-5D05-74A3-D8F4-0E1F9B740763}" dt="2025-01-30T15:02:03.117" v="8" actId="14100"/>
      <pc:docMkLst>
        <pc:docMk/>
      </pc:docMkLst>
      <pc:sldChg chg="modSp">
        <pc:chgData name="longo.anto@outlook.com" userId="S::urn:spo:guest#longo.anto@outlook.com::" providerId="AD" clId="Web-{4F3D1A7E-5D05-74A3-D8F4-0E1F9B740763}" dt="2025-01-30T15:02:03.117" v="8" actId="14100"/>
        <pc:sldMkLst>
          <pc:docMk/>
          <pc:sldMk cId="2469187701" sldId="256"/>
        </pc:sldMkLst>
        <pc:spChg chg="mod">
          <ac:chgData name="longo.anto@outlook.com" userId="S::urn:spo:guest#longo.anto@outlook.com::" providerId="AD" clId="Web-{4F3D1A7E-5D05-74A3-D8F4-0E1F9B740763}" dt="2025-01-30T15:02:03.117" v="8" actId="14100"/>
          <ac:spMkLst>
            <pc:docMk/>
            <pc:sldMk cId="2469187701" sldId="256"/>
            <ac:spMk id="2" creationId="{2E753444-5912-4D35-2A7F-F00EB5C37F1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ACEB1-AA81-4F1C-8ED9-B0C644C8F184}" type="datetimeFigureOut">
              <a:rPr lang="en-US" smtClean="0"/>
              <a:t>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E7464-EE4D-4154-9677-1D64730185D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72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14E4-CDB3-9389-5D18-2CD3862D5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F9229-7BA0-9CF1-748A-EF0A63E2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A9165-8B6F-84DE-981F-2DE902A16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32A9-37ED-461E-9469-B695EA7B5DDD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B6316-353B-0052-A965-AD6419927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30A8C-7CF7-B654-E1B9-5C1AE5589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64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51166-8868-3546-2298-019FF3238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6B6C23-A970-CD57-D7D9-C6DA021F20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FB0D75-7F9B-00FE-53EF-1A0C3AEAC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4055D-A479-4FA1-B3C1-D25EE23A3C4B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FB73EC-2876-D8B0-AD9C-562BFCB1F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5B6F5-7D0C-F884-CBFE-8D058013B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998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27F966-A534-593E-E4C1-B04C6C5A1C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565E1-E416-D6DE-2A96-9152A4970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34D43-231C-C09E-41C8-7D61FF260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10EB6-7BE8-4EF5-8BF2-75C3AA1D4492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CC8A53-297D-567B-65E7-A085AE1F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5207DD-E245-E104-5C5E-4B3CC7DF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5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A76C-BED0-8910-B155-02E858369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9963E-9589-6CA9-3A55-3C94083DD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545D5-46EE-B514-8AB9-4F834A011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FACDE-CC67-41F8-B6B5-4ACA5A635EE1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CF4E5-586A-1963-2C37-6A7E68AEA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60FF8-3EFC-A63E-F4F7-8404558A9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305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7870-D8D6-1FC2-2EC2-E1B62BE6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A5CE8-B341-4AEB-0B6A-38F9531F9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7B0D4-5636-097D-3FE2-AAD88F271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01B9D-42FD-482C-A20E-6C0E1E392252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4AE93-C187-ADA7-FA48-DD4858D2C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8C3461-6F7B-328C-BAFA-E545D2AF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49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E3D5A-4184-8A56-6428-C9BC2DBDF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10371-4884-9821-65E6-46944D181E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316512-E67B-A144-03A7-EA9E6148E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4DA6C-6327-97CC-6899-CF1E42A68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E6DB2-6F4C-474D-8191-9F43F7509A3D}" type="datetime1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E0E54-184C-8FE2-AEE3-2CA52B757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77BC15-04B3-E300-238A-ED78833B3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41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48C10-2A46-F31D-99A3-69F4A6064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07429-1C0D-189C-A814-3AF0A2712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DA8677-5006-92A0-A291-762C117CD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6F986D-CF2A-528C-8C58-79D95AACB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9EF90F-94EB-A9F0-A4F1-D1A460152F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E4912B-90FD-38AA-67EB-42163DB51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40F40-00CE-4E1F-9CC2-203A3044E904}" type="datetime1">
              <a:rPr lang="en-US" smtClean="0"/>
              <a:t>1/30/2025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B57AE0-3117-EC7E-E739-973F28FC1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C5C299-DDA2-C297-1A59-4A578930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98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A8EF1-3B25-75B8-E6CD-5FC30297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A79B65-3491-9D68-44A1-9061C09E2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5C17E-2B6F-4DE0-B9AD-E7B884A32B12}" type="datetime1">
              <a:rPr lang="en-US" smtClean="0"/>
              <a:t>1/30/2025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39CD25-ED4D-3CA8-524C-E9D380DA7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99588E-74D9-BA28-8A55-F4208B15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4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B10E40-E03F-5770-5255-FA995047A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D05A-8072-41C3-9E46-1D066DE82CB3}" type="datetime1">
              <a:rPr lang="en-US" smtClean="0"/>
              <a:t>1/30/2025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81323A-7D29-D4A4-814D-51593A88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644FE-90BF-50C6-517B-DCF0B4493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42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E3194-B91D-B12A-B016-6A381A884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1C80-1F65-6D30-F8C3-BB33F3029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C9DCD-4981-F9F0-DF47-E02393FFA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8E43E4-7F6C-3C27-CCD2-C32FE109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F3B78-65CC-428A-B5C4-5DF79A608244}" type="datetime1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CDF87C-7460-BB74-8DCE-57B636C77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DDFF9-2F2E-FDF6-205E-5A08AD397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41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8C887-97FD-D851-BF26-98107AC85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9887D-E5C0-DB01-C0A9-7444F1F23B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37DBBA-F8BA-C67F-4359-F6A8102E6C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B6EF27-5148-9495-19F0-C287EF2BA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36447-F4FF-4923-B989-58A7DD50FD5F}" type="datetime1">
              <a:rPr lang="en-US" smtClean="0"/>
              <a:t>1/30/2025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186595-6B8A-5F76-1706-49FF79C3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AB745-DF0E-20C5-0D52-3778585A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85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4028A9-563F-92F9-EE0A-FA21829C8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6D3F9A-BC3F-00F6-3C27-875727259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D5ED4-AC93-B8CB-F508-5C01F5096B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3376DF-49E0-45D9-8A63-BD9E70A47585}" type="datetime1">
              <a:rPr lang="en-US" smtClean="0"/>
              <a:t>1/30/2025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58478-4AD9-3D9D-7DF8-A7C74BAD3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7DE7B-8ADF-DB2F-C396-61154CB9F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27BC35-B550-452D-A8F8-678086E3F89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4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eating food at a table&#10;&#10;Description automatically generated">
            <a:extLst>
              <a:ext uri="{FF2B5EF4-FFF2-40B4-BE49-F238E27FC236}">
                <a16:creationId xmlns:a16="http://schemas.microsoft.com/office/drawing/2014/main" id="{1712498B-DBA6-BA94-13FE-9522B2CDD4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753444-5912-4D35-2A7F-F00EB5C37F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  <a:noFill/>
        </p:spPr>
        <p:txBody>
          <a:bodyPr>
            <a:normAutofit/>
          </a:bodyPr>
          <a:lstStyle/>
          <a:p>
            <a:r>
              <a:rPr lang="it-IT" sz="8000" b="1" dirty="0" err="1">
                <a:ln>
                  <a:solidFill>
                    <a:schemeClr val="bg1"/>
                  </a:solidFill>
                </a:ln>
                <a:solidFill>
                  <a:srgbClr val="2E8B57"/>
                </a:solidFill>
                <a:latin typeface="Posterama"/>
                <a:cs typeface="Posterama"/>
              </a:rPr>
              <a:t>InValhe</a:t>
            </a:r>
            <a:endParaRPr lang="en-US" sz="8000" b="1" dirty="0" err="1">
              <a:ln>
                <a:solidFill>
                  <a:prstClr val="black"/>
                </a:solidFill>
              </a:ln>
              <a:solidFill>
                <a:srgbClr val="2E8B57"/>
              </a:solidFill>
              <a:latin typeface="Posterama"/>
              <a:cs typeface="Posterama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2D22FA-4DCE-3AB6-55F6-8F704F454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i="1" err="1">
                <a:solidFill>
                  <a:srgbClr val="F5F5DC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Digitalizza</a:t>
            </a:r>
            <a:r>
              <a:rPr lang="en-US" i="1">
                <a:solidFill>
                  <a:srgbClr val="F5F5DC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 </a:t>
            </a:r>
            <a:r>
              <a:rPr lang="en-US" i="1" err="1">
                <a:solidFill>
                  <a:srgbClr val="F5F5DC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Decodifica</a:t>
            </a:r>
            <a:r>
              <a:rPr lang="en-US" i="1">
                <a:solidFill>
                  <a:srgbClr val="F5F5DC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 </a:t>
            </a:r>
            <a:r>
              <a:rPr lang="en-US" i="1" err="1">
                <a:solidFill>
                  <a:srgbClr val="F5F5DC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Personalizza</a:t>
            </a:r>
            <a:r>
              <a:rPr lang="en-US" i="1">
                <a:solidFill>
                  <a:srgbClr val="F5F5DC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7951B-05B5-8D60-DABD-3E5CEA1D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187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155A6-7E0C-12D0-774D-E92FAB86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73" y="264924"/>
            <a:ext cx="1866033" cy="325060"/>
          </a:xfrm>
          <a:prstGeom prst="roundRect">
            <a:avLst/>
          </a:prstGeom>
          <a:ln w="12700">
            <a:solidFill>
              <a:srgbClr val="00866D"/>
            </a:solidFill>
          </a:ln>
        </p:spPr>
        <p:txBody>
          <a:bodyPr>
            <a:normAutofit/>
          </a:bodyPr>
          <a:lstStyle/>
          <a:p>
            <a:pPr algn="ctr"/>
            <a:r>
              <a:rPr lang="it-IT" sz="1400">
                <a:solidFill>
                  <a:srgbClr val="00866D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 Problemi </a:t>
            </a:r>
            <a:endParaRPr lang="en-US" sz="1400">
              <a:solidFill>
                <a:srgbClr val="00866D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5" name="Content Placeholder 4" descr="A person sitting on stairs&#10;&#10;Description automatically generated">
            <a:extLst>
              <a:ext uri="{FF2B5EF4-FFF2-40B4-BE49-F238E27FC236}">
                <a16:creationId xmlns:a16="http://schemas.microsoft.com/office/drawing/2014/main" id="{3AF7F83B-D3F0-B982-FBD1-77ADC254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5157"/>
          <a:stretch/>
        </p:blipFill>
        <p:spPr>
          <a:xfrm>
            <a:off x="20" y="10"/>
            <a:ext cx="5749727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83B317-1B58-D57A-7468-FA4895AF995E}"/>
              </a:ext>
            </a:extLst>
          </p:cNvPr>
          <p:cNvSpPr>
            <a:spLocks noChangeAspect="1"/>
          </p:cNvSpPr>
          <p:nvPr/>
        </p:nvSpPr>
        <p:spPr>
          <a:xfrm rot="2799937">
            <a:off x="7236664" y="2365359"/>
            <a:ext cx="3394254" cy="3233318"/>
          </a:xfrm>
          <a:prstGeom prst="rect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16CEA80-2F6F-F494-1B2B-D662B06D6810}"/>
              </a:ext>
            </a:extLst>
          </p:cNvPr>
          <p:cNvSpPr/>
          <p:nvPr/>
        </p:nvSpPr>
        <p:spPr>
          <a:xfrm>
            <a:off x="9085131" y="3980808"/>
            <a:ext cx="1617391" cy="192446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86ADCE-2B9A-2D67-9BD7-B62E0D66E458}"/>
              </a:ext>
            </a:extLst>
          </p:cNvPr>
          <p:cNvSpPr/>
          <p:nvPr/>
        </p:nvSpPr>
        <p:spPr>
          <a:xfrm>
            <a:off x="9039265" y="4982754"/>
            <a:ext cx="1723751" cy="507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Sistema sanitario Italiano inefficiente e poco specializzato</a:t>
            </a:r>
          </a:p>
        </p:txBody>
      </p:sp>
      <p:pic>
        <p:nvPicPr>
          <p:cNvPr id="1026" name="Picture 2" descr="Hospital ">
            <a:extLst>
              <a:ext uri="{FF2B5EF4-FFF2-40B4-BE49-F238E27FC236}">
                <a16:creationId xmlns:a16="http://schemas.microsoft.com/office/drawing/2014/main" id="{4CEC08A8-848C-BCD6-AB72-8265C3284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642" y="4230199"/>
            <a:ext cx="534095" cy="53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9C9A1E-8FE1-3EB7-9EA6-E578AC7FE69B}"/>
              </a:ext>
            </a:extLst>
          </p:cNvPr>
          <p:cNvSpPr/>
          <p:nvPr/>
        </p:nvSpPr>
        <p:spPr>
          <a:xfrm>
            <a:off x="7195451" y="1833162"/>
            <a:ext cx="1617391" cy="192446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B895C8-59AE-4482-2C7B-83C380F90BDD}"/>
              </a:ext>
            </a:extLst>
          </p:cNvPr>
          <p:cNvSpPr/>
          <p:nvPr/>
        </p:nvSpPr>
        <p:spPr>
          <a:xfrm>
            <a:off x="7156468" y="2643707"/>
            <a:ext cx="1723751" cy="102017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Mancanza di divulgazione scientifica ai professionisti e al pubblico</a:t>
            </a:r>
            <a:endParaRPr lang="en-US" sz="1200">
              <a:solidFill>
                <a:schemeClr val="tx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028" name="Picture 4" descr="Megaphone ">
            <a:extLst>
              <a:ext uri="{FF2B5EF4-FFF2-40B4-BE49-F238E27FC236}">
                <a16:creationId xmlns:a16="http://schemas.microsoft.com/office/drawing/2014/main" id="{D6E709C4-6A65-73F4-9A64-441A2D35A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712" y="2016605"/>
            <a:ext cx="554182" cy="55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A063E8-D0C4-DDAB-42B6-325349C746CE}"/>
              </a:ext>
            </a:extLst>
          </p:cNvPr>
          <p:cNvSpPr/>
          <p:nvPr/>
        </p:nvSpPr>
        <p:spPr>
          <a:xfrm>
            <a:off x="9092446" y="1833162"/>
            <a:ext cx="1617391" cy="192446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C3C38D-F5C4-0D7E-BCFD-B657E4901C57}"/>
              </a:ext>
            </a:extLst>
          </p:cNvPr>
          <p:cNvSpPr/>
          <p:nvPr/>
        </p:nvSpPr>
        <p:spPr>
          <a:xfrm>
            <a:off x="9039265" y="2716857"/>
            <a:ext cx="1723751" cy="8984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Mancanza di personalizzazione della dieta per la prevenzione e il benessere</a:t>
            </a:r>
          </a:p>
        </p:txBody>
      </p:sp>
      <p:pic>
        <p:nvPicPr>
          <p:cNvPr id="1030" name="Picture 6" descr="Nutrition plan ">
            <a:extLst>
              <a:ext uri="{FF2B5EF4-FFF2-40B4-BE49-F238E27FC236}">
                <a16:creationId xmlns:a16="http://schemas.microsoft.com/office/drawing/2014/main" id="{2075DE5D-107A-3F02-EE87-09F4D44E0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978" y="2016605"/>
            <a:ext cx="549422" cy="54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0874654-1C8A-5614-6516-1BD11D755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2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011FDE-3430-6FCE-D75F-516A51B077C1}"/>
              </a:ext>
            </a:extLst>
          </p:cNvPr>
          <p:cNvSpPr/>
          <p:nvPr/>
        </p:nvSpPr>
        <p:spPr>
          <a:xfrm>
            <a:off x="189499" y="6406702"/>
            <a:ext cx="893847" cy="314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1400" b="1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+mj-ea"/>
                <a:cs typeface="Posterama" panose="020B0504020200020000" pitchFamily="34" charset="0"/>
              </a:rPr>
              <a:t>INVALHE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887DB6D-F88D-A9F0-6579-E145D5146CD9}"/>
              </a:ext>
            </a:extLst>
          </p:cNvPr>
          <p:cNvSpPr txBox="1">
            <a:spLocks/>
          </p:cNvSpPr>
          <p:nvPr/>
        </p:nvSpPr>
        <p:spPr>
          <a:xfrm>
            <a:off x="5402710" y="699039"/>
            <a:ext cx="6579588" cy="824871"/>
          </a:xfrm>
          <a:prstGeom prst="round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Posterama"/>
                <a:cs typeface="Posterama"/>
              </a:rPr>
              <a:t>La mancanza di un terreno comune nel campo della medicina personalizzata, porta </a:t>
            </a:r>
            <a:r>
              <a:rPr lang="it-IT" sz="1800" err="1">
                <a:solidFill>
                  <a:schemeClr val="tx1">
                    <a:lumMod val="65000"/>
                    <a:lumOff val="35000"/>
                  </a:schemeClr>
                </a:solidFill>
                <a:latin typeface="Posterama"/>
                <a:cs typeface="Posterama"/>
              </a:rPr>
              <a:t>inValhe</a:t>
            </a:r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Posterama"/>
                <a:cs typeface="Posterama"/>
              </a:rPr>
              <a:t> a voler risolvere 4 macro problemi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Posterama"/>
              <a:cs typeface="Posterama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CB72E5-47AF-8C3D-7EC1-7DB5592B9291}"/>
              </a:ext>
            </a:extLst>
          </p:cNvPr>
          <p:cNvSpPr/>
          <p:nvPr/>
        </p:nvSpPr>
        <p:spPr>
          <a:xfrm>
            <a:off x="7195450" y="3980807"/>
            <a:ext cx="1617391" cy="1924463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8D906B-5B49-0B70-1B40-61829DA0C758}"/>
              </a:ext>
            </a:extLst>
          </p:cNvPr>
          <p:cNvSpPr/>
          <p:nvPr/>
        </p:nvSpPr>
        <p:spPr>
          <a:xfrm>
            <a:off x="7227937" y="4924234"/>
            <a:ext cx="1567046" cy="816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it-IT" sz="1200" dirty="0">
                <a:solidFill>
                  <a:schemeClr val="tx1"/>
                </a:solidFill>
                <a:latin typeface="Posterama"/>
                <a:cs typeface="Posterama"/>
              </a:rPr>
              <a:t>Difficile accessibilità a trattamenti personalizzati</a:t>
            </a:r>
          </a:p>
        </p:txBody>
      </p:sp>
      <p:pic>
        <p:nvPicPr>
          <p:cNvPr id="2050" name="Picture 2" descr="Gene analysis ">
            <a:extLst>
              <a:ext uri="{FF2B5EF4-FFF2-40B4-BE49-F238E27FC236}">
                <a16:creationId xmlns:a16="http://schemas.microsoft.com/office/drawing/2014/main" id="{6D93B22D-DA42-E157-CAC9-A0162F7DB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902" y="4245345"/>
            <a:ext cx="503802" cy="503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78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F9806-BDD1-72F6-80BB-F2CC3E94C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D87498E-6CF7-79E2-376F-EA299E59EC46}"/>
              </a:ext>
            </a:extLst>
          </p:cNvPr>
          <p:cNvGrpSpPr/>
          <p:nvPr/>
        </p:nvGrpSpPr>
        <p:grpSpPr>
          <a:xfrm>
            <a:off x="547547" y="1893666"/>
            <a:ext cx="11096906" cy="3727189"/>
            <a:chOff x="828288" y="1557168"/>
            <a:chExt cx="11096906" cy="3727189"/>
          </a:xfrm>
        </p:grpSpPr>
        <p:sp>
          <p:nvSpPr>
            <p:cNvPr id="23" name="Arrow: Circular 22">
              <a:extLst>
                <a:ext uri="{FF2B5EF4-FFF2-40B4-BE49-F238E27FC236}">
                  <a16:creationId xmlns:a16="http://schemas.microsoft.com/office/drawing/2014/main" id="{19C27D56-3FED-866E-6C9A-2274FFA040D2}"/>
                </a:ext>
              </a:extLst>
            </p:cNvPr>
            <p:cNvSpPr/>
            <p:nvPr/>
          </p:nvSpPr>
          <p:spPr>
            <a:xfrm>
              <a:off x="4821443" y="1557168"/>
              <a:ext cx="2685859" cy="2685859"/>
            </a:xfrm>
            <a:prstGeom prst="circularArrow">
              <a:avLst>
                <a:gd name="adj1" fmla="val 3308"/>
                <a:gd name="adj2" fmla="val 408578"/>
                <a:gd name="adj3" fmla="val 19415911"/>
                <a:gd name="adj4" fmla="val 12575511"/>
                <a:gd name="adj5" fmla="val 3859"/>
              </a:avLst>
            </a:prstGeom>
            <a:solidFill>
              <a:srgbClr val="00866D"/>
            </a:solidFill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0807E1D-7BAF-8E8C-0583-10A49C2FFB0D}"/>
                </a:ext>
              </a:extLst>
            </p:cNvPr>
            <p:cNvSpPr/>
            <p:nvPr/>
          </p:nvSpPr>
          <p:spPr>
            <a:xfrm>
              <a:off x="828288" y="2692290"/>
              <a:ext cx="2152747" cy="15904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 typeface="Wingdings" panose="05000000000000000000" pitchFamily="2" charset="2"/>
                <a:buChar char="§"/>
              </a:pPr>
              <a:endParaRPr lang="en-US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D29FAF5-54C1-6DD1-7B7A-84EF7D6AEF65}"/>
                </a:ext>
              </a:extLst>
            </p:cNvPr>
            <p:cNvSpPr/>
            <p:nvPr/>
          </p:nvSpPr>
          <p:spPr>
            <a:xfrm>
              <a:off x="3622514" y="2692290"/>
              <a:ext cx="2152747" cy="15904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102423A-ACF1-1789-CE2E-E0612E325228}"/>
                </a:ext>
              </a:extLst>
            </p:cNvPr>
            <p:cNvSpPr/>
            <p:nvPr/>
          </p:nvSpPr>
          <p:spPr>
            <a:xfrm>
              <a:off x="6416740" y="2692290"/>
              <a:ext cx="2152747" cy="15904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6D22B3F-8F13-B5C1-0B7F-55FB94E8239B}"/>
                </a:ext>
              </a:extLst>
            </p:cNvPr>
            <p:cNvSpPr/>
            <p:nvPr/>
          </p:nvSpPr>
          <p:spPr>
            <a:xfrm>
              <a:off x="9210966" y="2692290"/>
              <a:ext cx="2152747" cy="1590465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2" name="Shape 11">
              <a:extLst>
                <a:ext uri="{FF2B5EF4-FFF2-40B4-BE49-F238E27FC236}">
                  <a16:creationId xmlns:a16="http://schemas.microsoft.com/office/drawing/2014/main" id="{30696EDA-1E2A-BC9F-F6CA-C7EFF770C429}"/>
                </a:ext>
              </a:extLst>
            </p:cNvPr>
            <p:cNvSpPr/>
            <p:nvPr/>
          </p:nvSpPr>
          <p:spPr>
            <a:xfrm>
              <a:off x="1761533" y="2979647"/>
              <a:ext cx="2304710" cy="2304710"/>
            </a:xfrm>
            <a:prstGeom prst="leftCircularArrow">
              <a:avLst>
                <a:gd name="adj1" fmla="val 3855"/>
                <a:gd name="adj2" fmla="val 482418"/>
                <a:gd name="adj3" fmla="val 2093567"/>
                <a:gd name="adj4" fmla="val 8860127"/>
                <a:gd name="adj5" fmla="val 4498"/>
              </a:avLst>
            </a:prstGeom>
            <a:solidFill>
              <a:srgbClr val="00866D"/>
            </a:solidFill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DBEEA564-A5B1-2EC8-9228-FDB26A72CE4D}"/>
                </a:ext>
              </a:extLst>
            </p:cNvPr>
            <p:cNvSpPr/>
            <p:nvPr/>
          </p:nvSpPr>
          <p:spPr>
            <a:xfrm>
              <a:off x="1178317" y="4030675"/>
              <a:ext cx="1656413" cy="649696"/>
            </a:xfrm>
            <a:prstGeom prst="roundRect">
              <a:avLst/>
            </a:prstGeom>
            <a:solidFill>
              <a:srgbClr val="00866D"/>
            </a:solidFill>
            <a:ln w="1905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algn="ctr"/>
              <a:r>
                <a:rPr lang="it-IT" sz="1600">
                  <a:solidFill>
                    <a:schemeClr val="bg1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Home Kit Test</a:t>
              </a:r>
              <a:endParaRPr lang="en-US" sz="16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FE0461F7-F202-5FB4-DEE5-D30346960148}"/>
                </a:ext>
              </a:extLst>
            </p:cNvPr>
            <p:cNvSpPr/>
            <p:nvPr/>
          </p:nvSpPr>
          <p:spPr>
            <a:xfrm>
              <a:off x="4221440" y="2275027"/>
              <a:ext cx="1656413" cy="649696"/>
            </a:xfrm>
            <a:prstGeom prst="roundRect">
              <a:avLst/>
            </a:prstGeom>
            <a:solidFill>
              <a:srgbClr val="00866D"/>
            </a:solidFill>
            <a:ln w="1905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600" kern="1200">
                  <a:solidFill>
                    <a:prstClr val="white"/>
                  </a:solidFill>
                  <a:latin typeface="Aptos" panose="02110004020202020204"/>
                  <a:ea typeface="+mn-ea"/>
                  <a:cs typeface="+mn-cs"/>
                </a:rPr>
                <a:t>Report user-friendly</a:t>
              </a:r>
              <a:endParaRPr lang="en-US" sz="1600" kern="1200">
                <a:solidFill>
                  <a:prstClr val="white"/>
                </a:solidFill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D0316ED-1BAC-93BF-42AD-5500C1728E37}"/>
                </a:ext>
              </a:extLst>
            </p:cNvPr>
            <p:cNvSpPr/>
            <p:nvPr/>
          </p:nvSpPr>
          <p:spPr>
            <a:xfrm>
              <a:off x="7366976" y="4030675"/>
              <a:ext cx="1656413" cy="649696"/>
            </a:xfrm>
            <a:prstGeom prst="roundRect">
              <a:avLst/>
            </a:prstGeom>
            <a:solidFill>
              <a:srgbClr val="00866D"/>
            </a:solidFill>
            <a:ln w="1905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algn="ctr"/>
              <a:r>
                <a:rPr lang="it-IT" sz="1600">
                  <a:solidFill>
                    <a:schemeClr val="bg1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Percorso personalizzato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F6C32BF-CA75-838A-66B7-C4C8A1322B57}"/>
                </a:ext>
              </a:extLst>
            </p:cNvPr>
            <p:cNvSpPr/>
            <p:nvPr/>
          </p:nvSpPr>
          <p:spPr>
            <a:xfrm>
              <a:off x="10268781" y="2281256"/>
              <a:ext cx="1656413" cy="649696"/>
            </a:xfrm>
            <a:prstGeom prst="roundRect">
              <a:avLst/>
            </a:prstGeom>
            <a:solidFill>
              <a:srgbClr val="00866D"/>
            </a:solidFill>
            <a:ln w="19050" cap="flat" cmpd="sng" algn="ctr">
              <a:solidFill>
                <a:prstClr val="white">
                  <a:hueOff val="0"/>
                  <a:satOff val="0"/>
                  <a:lumOff val="0"/>
                  <a:alphaOff val="0"/>
                </a:prstClr>
              </a:solidFill>
              <a:prstDash val="solid"/>
              <a:miter lim="800000"/>
            </a:ln>
            <a:effectLst/>
          </p:spPr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algn="ctr"/>
              <a:r>
                <a:rPr lang="it-IT" sz="1600">
                  <a:solidFill>
                    <a:schemeClr val="bg1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Piattaforma digitale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6B08C8-7137-0C49-69D4-9DBE73ED47A4}"/>
                </a:ext>
              </a:extLst>
            </p:cNvPr>
            <p:cNvSpPr/>
            <p:nvPr/>
          </p:nvSpPr>
          <p:spPr>
            <a:xfrm>
              <a:off x="1113270" y="2924723"/>
              <a:ext cx="1656413" cy="996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it-IT" sz="1200">
                  <a:solidFill>
                    <a:schemeClr val="tx1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Direttamente a casa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it-IT" sz="1200">
                  <a:solidFill>
                    <a:schemeClr val="tx1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Non invasivo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CE0399E-8403-7059-97B9-57048278689B}"/>
                </a:ext>
              </a:extLst>
            </p:cNvPr>
            <p:cNvSpPr/>
            <p:nvPr/>
          </p:nvSpPr>
          <p:spPr>
            <a:xfrm>
              <a:off x="3608817" y="3040406"/>
              <a:ext cx="2204685" cy="996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it-IT" sz="1200">
                  <a:solidFill>
                    <a:schemeClr val="tx1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Report leggibile dal professionista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it-IT" sz="1200">
                  <a:solidFill>
                    <a:schemeClr val="tx1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Analisi genomica con metodi innovativi e AI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845915-F30F-C4B1-E89A-744A4C7C1770}"/>
                </a:ext>
              </a:extLst>
            </p:cNvPr>
            <p:cNvSpPr/>
            <p:nvPr/>
          </p:nvSpPr>
          <p:spPr>
            <a:xfrm>
              <a:off x="6458458" y="3025985"/>
              <a:ext cx="2425154" cy="9962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it-IT" sz="1200">
                  <a:solidFill>
                    <a:schemeClr val="tx1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Percorsi verticali personalizzati su dati scientifici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it-IT" sz="1200">
                  <a:solidFill>
                    <a:schemeClr val="tx1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Consulto continuo con professionista</a:t>
              </a:r>
            </a:p>
            <a:p>
              <a:endParaRPr lang="it-IT" sz="120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F459767-F965-0412-8E52-7273AC92F2DF}"/>
                </a:ext>
              </a:extLst>
            </p:cNvPr>
            <p:cNvSpPr/>
            <p:nvPr/>
          </p:nvSpPr>
          <p:spPr>
            <a:xfrm>
              <a:off x="9248396" y="2917053"/>
              <a:ext cx="2004259" cy="13259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it-IT" sz="1200">
                  <a:solidFill>
                    <a:schemeClr val="tx1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Clinica online attraverso piattaforma digitale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it-IT" sz="1200">
                  <a:solidFill>
                    <a:schemeClr val="tx1"/>
                  </a:solidFill>
                  <a:latin typeface="Posterama" panose="020B0504020200020000" pitchFamily="34" charset="0"/>
                  <a:cs typeface="Posterama" panose="020B0504020200020000" pitchFamily="34" charset="0"/>
                </a:rPr>
                <a:t>App tecnologica con features avanzate</a:t>
              </a:r>
            </a:p>
            <a:p>
              <a:endParaRPr lang="it-IT" sz="1200">
                <a:solidFill>
                  <a:schemeClr val="tx1"/>
                </a:solidFill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  <p:sp>
          <p:nvSpPr>
            <p:cNvPr id="22" name="Shape 21">
              <a:extLst>
                <a:ext uri="{FF2B5EF4-FFF2-40B4-BE49-F238E27FC236}">
                  <a16:creationId xmlns:a16="http://schemas.microsoft.com/office/drawing/2014/main" id="{8D79F0C3-60F9-9059-F535-63BA439A2E3F}"/>
                </a:ext>
              </a:extLst>
            </p:cNvPr>
            <p:cNvSpPr/>
            <p:nvPr/>
          </p:nvSpPr>
          <p:spPr>
            <a:xfrm>
              <a:off x="7926563" y="2979647"/>
              <a:ext cx="2304710" cy="2304710"/>
            </a:xfrm>
            <a:prstGeom prst="leftCircularArrow">
              <a:avLst>
                <a:gd name="adj1" fmla="val 3855"/>
                <a:gd name="adj2" fmla="val 482418"/>
                <a:gd name="adj3" fmla="val 2093567"/>
                <a:gd name="adj4" fmla="val 8860127"/>
                <a:gd name="adj5" fmla="val 4498"/>
              </a:avLst>
            </a:prstGeom>
            <a:solidFill>
              <a:srgbClr val="00866D"/>
            </a:solidFill>
          </p:spPr>
          <p:style>
            <a:ln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3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Posterama" panose="020B0504020200020000" pitchFamily="34" charset="0"/>
                <a:cs typeface="Posterama" panose="020B0504020200020000" pitchFamily="34" charset="0"/>
              </a:endParaRP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2FD1F95-46DC-193D-3D55-0FC3A933A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3</a:t>
            </a:fld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A81FB06-DD9D-F97C-E0EA-3B6748042BEA}"/>
              </a:ext>
            </a:extLst>
          </p:cNvPr>
          <p:cNvSpPr/>
          <p:nvPr/>
        </p:nvSpPr>
        <p:spPr>
          <a:xfrm>
            <a:off x="189499" y="6406702"/>
            <a:ext cx="893847" cy="314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1400" b="1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+mj-ea"/>
                <a:cs typeface="Posterama" panose="020B0504020200020000" pitchFamily="34" charset="0"/>
              </a:rPr>
              <a:t>INVALHE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DC1EFD-7CA9-5C5A-A526-19F264744F5F}"/>
              </a:ext>
            </a:extLst>
          </p:cNvPr>
          <p:cNvSpPr txBox="1">
            <a:spLocks/>
          </p:cNvSpPr>
          <p:nvPr/>
        </p:nvSpPr>
        <p:spPr>
          <a:xfrm>
            <a:off x="5162984" y="264924"/>
            <a:ext cx="1866033" cy="325060"/>
          </a:xfrm>
          <a:prstGeom prst="roundRect">
            <a:avLst/>
          </a:prstGeom>
          <a:ln w="12700">
            <a:solidFill>
              <a:srgbClr val="00866D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>
                <a:solidFill>
                  <a:srgbClr val="00866D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Le soluzioni</a:t>
            </a:r>
            <a:endParaRPr lang="en-US" sz="1400">
              <a:solidFill>
                <a:srgbClr val="00866D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88AE33C-A6E3-9301-CBE2-04CDF8BC3460}"/>
              </a:ext>
            </a:extLst>
          </p:cNvPr>
          <p:cNvSpPr txBox="1">
            <a:spLocks/>
          </p:cNvSpPr>
          <p:nvPr/>
        </p:nvSpPr>
        <p:spPr>
          <a:xfrm>
            <a:off x="449608" y="887547"/>
            <a:ext cx="11292784" cy="619738"/>
          </a:xfrm>
          <a:prstGeom prst="round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Attraverso metodi efficienti e digitali, </a:t>
            </a:r>
            <a:r>
              <a:rPr lang="it-IT" sz="1800" err="1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inValhe</a:t>
            </a:r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porta soluzioni innovative e tecnologiche al servizio dei professionisti e dei pazienti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808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DC330-BA4F-A734-37BB-B7D20896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C74FC4E7-1BF9-434C-673A-E5EF9AF40E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53" b="10853"/>
          <a:stretch/>
        </p:blipFill>
        <p:spPr>
          <a:xfrm>
            <a:off x="6352025" y="10"/>
            <a:ext cx="583997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EFFEE7B-3340-E30C-8BE2-27668ED7FF06}"/>
              </a:ext>
            </a:extLst>
          </p:cNvPr>
          <p:cNvSpPr txBox="1">
            <a:spLocks/>
          </p:cNvSpPr>
          <p:nvPr/>
        </p:nvSpPr>
        <p:spPr>
          <a:xfrm>
            <a:off x="2132166" y="280400"/>
            <a:ext cx="2257900" cy="357566"/>
          </a:xfrm>
          <a:prstGeom prst="roundRect">
            <a:avLst/>
          </a:prstGeom>
          <a:ln w="12700">
            <a:solidFill>
              <a:srgbClr val="00866D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>
                <a:solidFill>
                  <a:srgbClr val="00866D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Vantaggio competitivo</a:t>
            </a:r>
            <a:endParaRPr lang="en-US" sz="1400">
              <a:solidFill>
                <a:srgbClr val="00866D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0BF228E-E5F9-3F01-19B6-C308C9D3D5D1}"/>
              </a:ext>
            </a:extLst>
          </p:cNvPr>
          <p:cNvSpPr txBox="1">
            <a:spLocks/>
          </p:cNvSpPr>
          <p:nvPr/>
        </p:nvSpPr>
        <p:spPr>
          <a:xfrm>
            <a:off x="216234" y="918365"/>
            <a:ext cx="6579588" cy="824871"/>
          </a:xfrm>
          <a:prstGeom prst="round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Grazie alla collaborazione con i migliori professionisti, </a:t>
            </a:r>
            <a:r>
              <a:rPr lang="it-IT" sz="1800" err="1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inValhe</a:t>
            </a:r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si differenzia dai competitors per la sua capacita di analisi dati e personalizzazione dei risultati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10C6A5A-C96A-9C42-4A81-EE72DB613AD7}"/>
              </a:ext>
            </a:extLst>
          </p:cNvPr>
          <p:cNvSpPr/>
          <p:nvPr/>
        </p:nvSpPr>
        <p:spPr>
          <a:xfrm>
            <a:off x="394997" y="2362593"/>
            <a:ext cx="1707528" cy="1330036"/>
          </a:xfrm>
          <a:prstGeom prst="roundRect">
            <a:avLst/>
          </a:prstGeom>
          <a:solidFill>
            <a:srgbClr val="0086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Pipeline dei dati approfondita</a:t>
            </a:r>
            <a:endParaRPr lang="en-US" sz="1400" dirty="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CD8A5FE-1CA4-D1E8-443D-06EE21B1BB2C}"/>
              </a:ext>
            </a:extLst>
          </p:cNvPr>
          <p:cNvSpPr/>
          <p:nvPr/>
        </p:nvSpPr>
        <p:spPr>
          <a:xfrm>
            <a:off x="2435964" y="2362593"/>
            <a:ext cx="1706040" cy="1330036"/>
          </a:xfrm>
          <a:prstGeom prst="roundRect">
            <a:avLst/>
          </a:prstGeom>
          <a:solidFill>
            <a:srgbClr val="0086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Home kit e spedizione da casa </a:t>
            </a:r>
            <a:endParaRPr lang="en-US" sz="140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172CD27-0593-E3A9-FDB5-7D19DE21264E}"/>
              </a:ext>
            </a:extLst>
          </p:cNvPr>
          <p:cNvSpPr/>
          <p:nvPr/>
        </p:nvSpPr>
        <p:spPr>
          <a:xfrm>
            <a:off x="4475442" y="2362593"/>
            <a:ext cx="1707528" cy="1330036"/>
          </a:xfrm>
          <a:prstGeom prst="roundRect">
            <a:avLst/>
          </a:prstGeom>
          <a:solidFill>
            <a:srgbClr val="0086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Board scientifico di rilievo</a:t>
            </a:r>
            <a:endParaRPr lang="en-US" sz="140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28D0B50-637A-33A7-402D-405F2DDF7C52}"/>
              </a:ext>
            </a:extLst>
          </p:cNvPr>
          <p:cNvSpPr/>
          <p:nvPr/>
        </p:nvSpPr>
        <p:spPr>
          <a:xfrm>
            <a:off x="4436310" y="3986568"/>
            <a:ext cx="1707528" cy="1330036"/>
          </a:xfrm>
          <a:prstGeom prst="roundRect">
            <a:avLst/>
          </a:prstGeom>
          <a:solidFill>
            <a:srgbClr val="0086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Piattaforma digitale per un accessibilità più facile </a:t>
            </a:r>
            <a:endParaRPr lang="en-US" sz="140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C79952A-D2A4-FFB9-E021-DF2563EBDC1F}"/>
              </a:ext>
            </a:extLst>
          </p:cNvPr>
          <p:cNvSpPr/>
          <p:nvPr/>
        </p:nvSpPr>
        <p:spPr>
          <a:xfrm>
            <a:off x="394997" y="3986568"/>
            <a:ext cx="1707528" cy="1330036"/>
          </a:xfrm>
          <a:prstGeom prst="roundRect">
            <a:avLst/>
          </a:prstGeom>
          <a:solidFill>
            <a:srgbClr val="0086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Report User-friendly per professionisti e pazienti</a:t>
            </a:r>
            <a:endParaRPr lang="en-US" sz="140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D20B263-FF35-A393-9083-D5E46ADF2230}"/>
              </a:ext>
            </a:extLst>
          </p:cNvPr>
          <p:cNvSpPr/>
          <p:nvPr/>
        </p:nvSpPr>
        <p:spPr>
          <a:xfrm>
            <a:off x="2435219" y="3986568"/>
            <a:ext cx="1707528" cy="1330036"/>
          </a:xfrm>
          <a:prstGeom prst="roundRect">
            <a:avLst/>
          </a:prstGeom>
          <a:solidFill>
            <a:srgbClr val="00866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Divulgazione e formazione scientifica</a:t>
            </a:r>
            <a:endParaRPr lang="en-US" sz="1400">
              <a:solidFill>
                <a:schemeClr val="bg1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id="{95643461-6384-5F14-6E66-7EAAAC8D3801}"/>
              </a:ext>
            </a:extLst>
          </p:cNvPr>
          <p:cNvSpPr/>
          <p:nvPr/>
        </p:nvSpPr>
        <p:spPr>
          <a:xfrm>
            <a:off x="189499" y="6406702"/>
            <a:ext cx="893847" cy="314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1400" b="1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+mj-ea"/>
                <a:cs typeface="Posterama" panose="020B0504020200020000" pitchFamily="34" charset="0"/>
              </a:rPr>
              <a:t>INVALHE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13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FA5AF64-B99E-1301-4785-3310B49E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5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A2686ED-6599-B2E5-A6DF-625A89FFEE09}"/>
              </a:ext>
            </a:extLst>
          </p:cNvPr>
          <p:cNvSpPr/>
          <p:nvPr/>
        </p:nvSpPr>
        <p:spPr>
          <a:xfrm>
            <a:off x="4521544" y="1515273"/>
            <a:ext cx="3055778" cy="3793893"/>
          </a:xfrm>
          <a:prstGeom prst="roundRect">
            <a:avLst/>
          </a:prstGeom>
          <a:solidFill>
            <a:schemeClr val="bg1"/>
          </a:solidFill>
          <a:ln>
            <a:solidFill>
              <a:srgbClr val="0086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AEAEE34-8D52-F55A-A948-6F5341EE733F}"/>
              </a:ext>
            </a:extLst>
          </p:cNvPr>
          <p:cNvSpPr/>
          <p:nvPr/>
        </p:nvSpPr>
        <p:spPr>
          <a:xfrm>
            <a:off x="823663" y="1515273"/>
            <a:ext cx="3055778" cy="3793893"/>
          </a:xfrm>
          <a:prstGeom prst="roundRect">
            <a:avLst/>
          </a:prstGeom>
          <a:solidFill>
            <a:schemeClr val="bg1"/>
          </a:solidFill>
          <a:ln>
            <a:solidFill>
              <a:srgbClr val="0086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43A5F57-0D22-8109-1AB9-52E77DD4FA41}"/>
              </a:ext>
            </a:extLst>
          </p:cNvPr>
          <p:cNvSpPr/>
          <p:nvPr/>
        </p:nvSpPr>
        <p:spPr>
          <a:xfrm>
            <a:off x="8270226" y="1515273"/>
            <a:ext cx="3055778" cy="3793893"/>
          </a:xfrm>
          <a:prstGeom prst="roundRect">
            <a:avLst/>
          </a:prstGeom>
          <a:solidFill>
            <a:schemeClr val="bg1"/>
          </a:solidFill>
          <a:ln>
            <a:solidFill>
              <a:srgbClr val="0086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pic>
        <p:nvPicPr>
          <p:cNvPr id="15" name="Picture 14" descr="A red target with a blue arrow&#10;&#10;Description automatically generated">
            <a:extLst>
              <a:ext uri="{FF2B5EF4-FFF2-40B4-BE49-F238E27FC236}">
                <a16:creationId xmlns:a16="http://schemas.microsoft.com/office/drawing/2014/main" id="{ADBC96F3-2EC7-D4B9-E6F0-2E4D95000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21" y="1734514"/>
            <a:ext cx="604747" cy="613213"/>
          </a:xfrm>
          <a:prstGeom prst="rect">
            <a:avLst/>
          </a:prstGeom>
        </p:spPr>
      </p:pic>
      <p:pic>
        <p:nvPicPr>
          <p:cNvPr id="17" name="Picture 16" descr="An orange eye with purple frames&#10;&#10;Description automatically generated">
            <a:extLst>
              <a:ext uri="{FF2B5EF4-FFF2-40B4-BE49-F238E27FC236}">
                <a16:creationId xmlns:a16="http://schemas.microsoft.com/office/drawing/2014/main" id="{2D06CA1A-8709-703D-5952-84B90E101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026" y="1734512"/>
            <a:ext cx="740213" cy="731748"/>
          </a:xfrm>
          <a:prstGeom prst="rect">
            <a:avLst/>
          </a:prstGeom>
        </p:spPr>
      </p:pic>
      <p:pic>
        <p:nvPicPr>
          <p:cNvPr id="19" name="Picture 18" descr="Hands holding a diamond in a circle&#10;&#10;Description automatically generated">
            <a:extLst>
              <a:ext uri="{FF2B5EF4-FFF2-40B4-BE49-F238E27FC236}">
                <a16:creationId xmlns:a16="http://schemas.microsoft.com/office/drawing/2014/main" id="{45687B76-80EE-6BF4-7FA8-A4160ABFE9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165" y="1734513"/>
            <a:ext cx="740213" cy="74868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2CF809B-735F-2448-D839-5245A7BD3D12}"/>
              </a:ext>
            </a:extLst>
          </p:cNvPr>
          <p:cNvSpPr/>
          <p:nvPr/>
        </p:nvSpPr>
        <p:spPr>
          <a:xfrm>
            <a:off x="1253384" y="2529960"/>
            <a:ext cx="2204802" cy="36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Missione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AE140DD-779F-CCFF-CB69-016047A23EB3}"/>
              </a:ext>
            </a:extLst>
          </p:cNvPr>
          <p:cNvSpPr/>
          <p:nvPr/>
        </p:nvSpPr>
        <p:spPr>
          <a:xfrm>
            <a:off x="4993598" y="2529960"/>
            <a:ext cx="2204802" cy="36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Visione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A8D511-9904-5739-9200-C60BE776DADD}"/>
              </a:ext>
            </a:extLst>
          </p:cNvPr>
          <p:cNvSpPr/>
          <p:nvPr/>
        </p:nvSpPr>
        <p:spPr>
          <a:xfrm>
            <a:off x="8736918" y="2529960"/>
            <a:ext cx="2204802" cy="36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Valori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4DBA74D-C409-8389-8D2A-5F56DE425028}"/>
              </a:ext>
            </a:extLst>
          </p:cNvPr>
          <p:cNvSpPr/>
          <p:nvPr/>
        </p:nvSpPr>
        <p:spPr>
          <a:xfrm>
            <a:off x="4686007" y="2941950"/>
            <a:ext cx="2723221" cy="19568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lnSpc>
                <a:spcPct val="150000"/>
              </a:lnSpc>
            </a:pPr>
            <a:r>
              <a:rPr lang="it-IT" sz="1400" dirty="0">
                <a:solidFill>
                  <a:srgbClr val="595959"/>
                </a:solidFill>
                <a:latin typeface="Posterama"/>
                <a:cs typeface="Posterama"/>
              </a:rPr>
              <a:t>Studiando la biologia umana e marcando la diversità chimica individuale, possiamo vivere più a lungo e con maggiore qualità</a:t>
            </a:r>
            <a:endParaRPr lang="it-IT" sz="1400" dirty="0"/>
          </a:p>
          <a:p>
            <a:pPr algn="just">
              <a:lnSpc>
                <a:spcPct val="150000"/>
              </a:lnSpc>
            </a:pPr>
            <a:endParaRPr lang="it-IT" sz="1400" dirty="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BE91E6-3A45-1D20-3455-A1A0B44DD8DA}"/>
              </a:ext>
            </a:extLst>
          </p:cNvPr>
          <p:cNvSpPr/>
          <p:nvPr/>
        </p:nvSpPr>
        <p:spPr>
          <a:xfrm>
            <a:off x="8503855" y="2957993"/>
            <a:ext cx="2656298" cy="19707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50000"/>
              </a:lnSpc>
            </a:pPr>
            <a:r>
              <a:rPr lang="it-IT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/>
                <a:cs typeface="Posterama"/>
              </a:rPr>
              <a:t>Semplice</a:t>
            </a: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/>
                <a:cs typeface="Posterama"/>
              </a:rPr>
              <a:t>: curarsi direttamente da casa</a:t>
            </a:r>
            <a:endParaRPr lang="it-IT" sz="1400" dirty="0">
              <a:latin typeface="Posterama"/>
              <a:cs typeface="Posterama"/>
            </a:endParaRPr>
          </a:p>
          <a:p>
            <a:pPr>
              <a:lnSpc>
                <a:spcPct val="150000"/>
              </a:lnSpc>
            </a:pPr>
            <a:r>
              <a:rPr lang="it-IT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/>
                <a:cs typeface="Posterama"/>
              </a:rPr>
              <a:t>Veloce</a:t>
            </a: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/>
                <a:cs typeface="Posterama"/>
              </a:rPr>
              <a:t>: accessibile per tutti dovunque</a:t>
            </a:r>
          </a:p>
          <a:p>
            <a:pPr>
              <a:lnSpc>
                <a:spcPct val="150000"/>
              </a:lnSpc>
            </a:pPr>
            <a:r>
              <a:rPr lang="it-IT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/>
                <a:cs typeface="Posterama"/>
              </a:rPr>
              <a:t>Digitale</a:t>
            </a:r>
            <a:r>
              <a:rPr lang="it-IT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/>
                <a:cs typeface="Posterama"/>
              </a:rPr>
              <a:t>: digitalizziamo il tuo intestino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73BBD47-6D52-7107-A87B-5C03844C5853}"/>
              </a:ext>
            </a:extLst>
          </p:cNvPr>
          <p:cNvSpPr txBox="1">
            <a:spLocks/>
          </p:cNvSpPr>
          <p:nvPr/>
        </p:nvSpPr>
        <p:spPr>
          <a:xfrm>
            <a:off x="4918668" y="193451"/>
            <a:ext cx="2257900" cy="3575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866D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 dirty="0">
                <a:solidFill>
                  <a:srgbClr val="00866D"/>
                </a:solidFill>
                <a:latin typeface="Posterama"/>
                <a:cs typeface="Posterama"/>
              </a:rPr>
              <a:t>L'azienda – chi siamo</a:t>
            </a:r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D67EA78B-6717-6FEB-A7A9-4B41B1B998F7}"/>
              </a:ext>
            </a:extLst>
          </p:cNvPr>
          <p:cNvSpPr/>
          <p:nvPr/>
        </p:nvSpPr>
        <p:spPr>
          <a:xfrm>
            <a:off x="995702" y="3071796"/>
            <a:ext cx="2723221" cy="19897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just">
              <a:lnSpc>
                <a:spcPct val="150000"/>
              </a:lnSpc>
            </a:pPr>
            <a:r>
              <a:rPr lang="it-IT" sz="1400" dirty="0">
                <a:solidFill>
                  <a:srgbClr val="404040"/>
                </a:solidFill>
                <a:latin typeface="Posterama"/>
                <a:cs typeface="Posterama"/>
              </a:rPr>
              <a:t>Secondo noi il futuro dell’healthcare non è negli ospedali, ma nel confort di casa. La medicina di domani si trova nella nutrizione personalizzata, non nei farmaci</a:t>
            </a:r>
            <a:endParaRPr lang="it-IT" sz="1400" dirty="0">
              <a:latin typeface="Posterama"/>
              <a:cs typeface="Posterama"/>
            </a:endParaRPr>
          </a:p>
        </p:txBody>
      </p:sp>
    </p:spTree>
    <p:extLst>
      <p:ext uri="{BB962C8B-B14F-4D97-AF65-F5344CB8AC3E}">
        <p14:creationId xmlns:p14="http://schemas.microsoft.com/office/powerpoint/2010/main" val="4056212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F9238-F505-FE03-AC99-1C3AD5656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6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4BB5227-DC5C-133E-D81A-FBFCA56C7550}"/>
              </a:ext>
            </a:extLst>
          </p:cNvPr>
          <p:cNvSpPr txBox="1">
            <a:spLocks/>
          </p:cNvSpPr>
          <p:nvPr/>
        </p:nvSpPr>
        <p:spPr>
          <a:xfrm>
            <a:off x="5162984" y="264924"/>
            <a:ext cx="1866033" cy="325060"/>
          </a:xfrm>
          <a:prstGeom prst="roundRect">
            <a:avLst/>
          </a:prstGeom>
          <a:ln w="12700">
            <a:solidFill>
              <a:srgbClr val="00866D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>
                <a:solidFill>
                  <a:srgbClr val="00866D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Come funziona</a:t>
            </a:r>
            <a:endParaRPr lang="en-US" sz="1400">
              <a:solidFill>
                <a:srgbClr val="00866D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FD54CC-3860-BD29-55C5-8BC1DF158F04}"/>
              </a:ext>
            </a:extLst>
          </p:cNvPr>
          <p:cNvSpPr txBox="1">
            <a:spLocks/>
          </p:cNvSpPr>
          <p:nvPr/>
        </p:nvSpPr>
        <p:spPr>
          <a:xfrm>
            <a:off x="449608" y="880232"/>
            <a:ext cx="11292784" cy="619738"/>
          </a:xfrm>
          <a:prstGeom prst="round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Il nostro processo semplice e veloce, snellisce i tempi di attesa dell’attuale sistema di raccolta dati. L’applicazione di soluzioni tech tramite app, danno la possibilità, anche a chi non ha tempo di prevenire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B39DD5B-965F-61FE-4BBE-1393691BE182}"/>
              </a:ext>
            </a:extLst>
          </p:cNvPr>
          <p:cNvSpPr/>
          <p:nvPr/>
        </p:nvSpPr>
        <p:spPr>
          <a:xfrm>
            <a:off x="822138" y="2311168"/>
            <a:ext cx="1779130" cy="256146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 defTabSz="914400" rtl="0" eaLnBrk="1" latinLnBrk="0" hangingPunct="1"/>
            <a:endPara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74D2DA-980E-14EF-9709-BB82A4E31CE7}"/>
              </a:ext>
            </a:extLst>
          </p:cNvPr>
          <p:cNvSpPr/>
          <p:nvPr/>
        </p:nvSpPr>
        <p:spPr>
          <a:xfrm>
            <a:off x="863137" y="3685658"/>
            <a:ext cx="1697127" cy="1064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defTabSz="914400" rtl="0" eaLnBrk="1" latinLnBrk="0" hangingPunct="1"/>
            <a:r>
              <a:rPr lang="it-IT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Ordina il tuo</a:t>
            </a:r>
            <a:br>
              <a:rPr lang="it-IT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</a:br>
            <a:r>
              <a:rPr lang="it-IT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Home Kit dal nostro sito web</a:t>
            </a:r>
            <a:endPara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pic>
        <p:nvPicPr>
          <p:cNvPr id="1026" name="Picture 2" descr="Delivery Man">
            <a:extLst>
              <a:ext uri="{FF2B5EF4-FFF2-40B4-BE49-F238E27FC236}">
                <a16:creationId xmlns:a16="http://schemas.microsoft.com/office/drawing/2014/main" id="{ACA7A6BB-B93F-6F5B-17B9-7CDEA9DF6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66" y="2780166"/>
            <a:ext cx="624271" cy="624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550F521-E9A5-3745-9667-6856AC037F85}"/>
              </a:ext>
            </a:extLst>
          </p:cNvPr>
          <p:cNvSpPr/>
          <p:nvPr/>
        </p:nvSpPr>
        <p:spPr>
          <a:xfrm>
            <a:off x="3024636" y="2311168"/>
            <a:ext cx="1779130" cy="256146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 defTabSz="914400" rtl="0" eaLnBrk="1" latinLnBrk="0" hangingPunct="1"/>
            <a:endPara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pic>
        <p:nvPicPr>
          <p:cNvPr id="1030" name="Picture 6" descr="Samples ">
            <a:extLst>
              <a:ext uri="{FF2B5EF4-FFF2-40B4-BE49-F238E27FC236}">
                <a16:creationId xmlns:a16="http://schemas.microsoft.com/office/drawing/2014/main" id="{B98D3102-FFA9-96C3-5F19-468EB109D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702" y="2702036"/>
            <a:ext cx="780531" cy="780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D620DF-98F4-3228-A6D1-1E8EC7A8DA9C}"/>
              </a:ext>
            </a:extLst>
          </p:cNvPr>
          <p:cNvSpPr/>
          <p:nvPr/>
        </p:nvSpPr>
        <p:spPr>
          <a:xfrm>
            <a:off x="3025403" y="3685658"/>
            <a:ext cx="1697127" cy="1064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defTabSz="914400" rtl="0" eaLnBrk="1" latinLnBrk="0" hangingPunct="1"/>
            <a:r>
              <a:rPr lang="it-IT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Raccogli il campione biologico da casa</a:t>
            </a:r>
            <a:endPara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864BB7-E7AF-6FEF-6B05-D4F0C72F7819}"/>
              </a:ext>
            </a:extLst>
          </p:cNvPr>
          <p:cNvSpPr/>
          <p:nvPr/>
        </p:nvSpPr>
        <p:spPr>
          <a:xfrm>
            <a:off x="5227134" y="2311168"/>
            <a:ext cx="1779130" cy="256146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 defTabSz="914400" rtl="0" eaLnBrk="1" latinLnBrk="0" hangingPunct="1"/>
            <a:endPara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6A0949C-DFB7-DE8F-EC30-93ECA59E7247}"/>
              </a:ext>
            </a:extLst>
          </p:cNvPr>
          <p:cNvSpPr/>
          <p:nvPr/>
        </p:nvSpPr>
        <p:spPr>
          <a:xfrm>
            <a:off x="5247436" y="3685658"/>
            <a:ext cx="1697127" cy="1064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defTabSz="914400" rtl="0" eaLnBrk="1" latinLnBrk="0" hangingPunct="1"/>
            <a:r>
              <a:rPr lang="it-IT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Pianifica il ritiro con il nostro corriere</a:t>
            </a:r>
            <a:endPara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pic>
        <p:nvPicPr>
          <p:cNvPr id="1032" name="Picture 8" descr="Logistics ">
            <a:extLst>
              <a:ext uri="{FF2B5EF4-FFF2-40B4-BE49-F238E27FC236}">
                <a16:creationId xmlns:a16="http://schemas.microsoft.com/office/drawing/2014/main" id="{735EF77D-CA9F-CC57-6AED-C87981AB1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25" y="2762427"/>
            <a:ext cx="659749" cy="65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C6EEA4-1718-C556-3628-2D78D576A9FE}"/>
              </a:ext>
            </a:extLst>
          </p:cNvPr>
          <p:cNvSpPr/>
          <p:nvPr/>
        </p:nvSpPr>
        <p:spPr>
          <a:xfrm>
            <a:off x="7429632" y="2311168"/>
            <a:ext cx="1779130" cy="256146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 defTabSz="914400" rtl="0" eaLnBrk="1" latinLnBrk="0" hangingPunct="1"/>
            <a:endPara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68CBEB-F37C-FF94-5156-9F5141A4A1A1}"/>
              </a:ext>
            </a:extLst>
          </p:cNvPr>
          <p:cNvSpPr/>
          <p:nvPr/>
        </p:nvSpPr>
        <p:spPr>
          <a:xfrm>
            <a:off x="7463503" y="3685658"/>
            <a:ext cx="1697127" cy="799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defTabSz="914400" rtl="0" eaLnBrk="1" latinLnBrk="0" hangingPunct="1"/>
            <a:r>
              <a:rPr lang="it-IT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Ottieni il tuo report personalizzato</a:t>
            </a:r>
            <a:endPara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pic>
        <p:nvPicPr>
          <p:cNvPr id="1034" name="Picture 10" descr="Data ">
            <a:extLst>
              <a:ext uri="{FF2B5EF4-FFF2-40B4-BE49-F238E27FC236}">
                <a16:creationId xmlns:a16="http://schemas.microsoft.com/office/drawing/2014/main" id="{A210BD64-881B-3DE7-F16C-3307D070F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303" y="2736517"/>
            <a:ext cx="711569" cy="7115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0C1F00E-EF53-5473-F42C-41EE38AC744D}"/>
              </a:ext>
            </a:extLst>
          </p:cNvPr>
          <p:cNvSpPr/>
          <p:nvPr/>
        </p:nvSpPr>
        <p:spPr>
          <a:xfrm>
            <a:off x="9632131" y="2340327"/>
            <a:ext cx="1779130" cy="2561460"/>
          </a:xfrm>
          <a:prstGeom prst="round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0" algn="ctr" defTabSz="914400" rtl="0" eaLnBrk="1" latinLnBrk="0" hangingPunct="1"/>
            <a:endPara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E7CC28-8B3B-EE71-9E0C-8951B4AD74C1}"/>
              </a:ext>
            </a:extLst>
          </p:cNvPr>
          <p:cNvSpPr/>
          <p:nvPr/>
        </p:nvSpPr>
        <p:spPr>
          <a:xfrm>
            <a:off x="9588275" y="3685658"/>
            <a:ext cx="1866840" cy="10640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 defTabSz="914400" rtl="0" eaLnBrk="1" latinLnBrk="0" hangingPunct="1"/>
            <a:r>
              <a:rPr lang="it-IT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ea typeface="+mn-ea"/>
                <a:cs typeface="Posterama" panose="020B0504020200020000" pitchFamily="34" charset="0"/>
              </a:rPr>
              <a:t>Inizia il percorso nutrizionale con i nostri nutrizionisti</a:t>
            </a:r>
            <a:endParaRPr lang="en-US" sz="1600" kern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ea typeface="+mn-ea"/>
              <a:cs typeface="Posterama" panose="020B0504020200020000" pitchFamily="34" charset="0"/>
            </a:endParaRPr>
          </a:p>
        </p:txBody>
      </p:sp>
      <p:pic>
        <p:nvPicPr>
          <p:cNvPr id="1036" name="Picture 12" descr="Dietitian ">
            <a:extLst>
              <a:ext uri="{FF2B5EF4-FFF2-40B4-BE49-F238E27FC236}">
                <a16:creationId xmlns:a16="http://schemas.microsoft.com/office/drawing/2014/main" id="{ACC69F95-B6A0-EBF0-5B2C-745ECB16C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0507" y="2741338"/>
            <a:ext cx="701927" cy="701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B2C5460E-81FD-AA40-8B94-66405B582C16}"/>
              </a:ext>
            </a:extLst>
          </p:cNvPr>
          <p:cNvSpPr/>
          <p:nvPr/>
        </p:nvSpPr>
        <p:spPr>
          <a:xfrm rot="5400000">
            <a:off x="1740303" y="3519643"/>
            <a:ext cx="2170969" cy="146304"/>
          </a:xfrm>
          <a:prstGeom prst="triangl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EE07DF44-829D-51A3-4A15-595511D61D73}"/>
              </a:ext>
            </a:extLst>
          </p:cNvPr>
          <p:cNvSpPr/>
          <p:nvPr/>
        </p:nvSpPr>
        <p:spPr>
          <a:xfrm rot="5400000">
            <a:off x="3944829" y="3519643"/>
            <a:ext cx="2170969" cy="146304"/>
          </a:xfrm>
          <a:prstGeom prst="triangl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7B2FC1B4-84BF-8396-15C2-81EC10864D67}"/>
              </a:ext>
            </a:extLst>
          </p:cNvPr>
          <p:cNvSpPr/>
          <p:nvPr/>
        </p:nvSpPr>
        <p:spPr>
          <a:xfrm rot="5400000">
            <a:off x="6149355" y="3519643"/>
            <a:ext cx="2170969" cy="146304"/>
          </a:xfrm>
          <a:prstGeom prst="triangl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468A53D-DB0C-EED2-4A45-5CEE862F06D0}"/>
              </a:ext>
            </a:extLst>
          </p:cNvPr>
          <p:cNvSpPr/>
          <p:nvPr/>
        </p:nvSpPr>
        <p:spPr>
          <a:xfrm rot="5400000">
            <a:off x="8353880" y="3519643"/>
            <a:ext cx="2170969" cy="146304"/>
          </a:xfrm>
          <a:prstGeom prst="triangl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52E738-3620-08EF-14EB-F9C2BCB8FE50}"/>
              </a:ext>
            </a:extLst>
          </p:cNvPr>
          <p:cNvSpPr/>
          <p:nvPr/>
        </p:nvSpPr>
        <p:spPr>
          <a:xfrm>
            <a:off x="1459322" y="4669779"/>
            <a:ext cx="463365" cy="44905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Posterama" panose="020B0504020200020000" pitchFamily="34" charset="0"/>
                <a:cs typeface="Posterama" panose="020B0504020200020000" pitchFamily="34" charset="0"/>
              </a:rPr>
              <a:t>1</a:t>
            </a:r>
            <a:endParaRPr lang="en-US" sz="14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740B063-4F2D-6F0B-76E0-D3A1A7461EA3}"/>
              </a:ext>
            </a:extLst>
          </p:cNvPr>
          <p:cNvSpPr/>
          <p:nvPr/>
        </p:nvSpPr>
        <p:spPr>
          <a:xfrm>
            <a:off x="3661820" y="4653710"/>
            <a:ext cx="463365" cy="44905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Posterama" panose="020B0504020200020000" pitchFamily="34" charset="0"/>
                <a:cs typeface="Posterama" panose="020B0504020200020000" pitchFamily="34" charset="0"/>
              </a:rPr>
              <a:t>2</a:t>
            </a:r>
            <a:endParaRPr lang="en-US" sz="14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A0EFF57-031D-30C7-43AD-7A03A485751C}"/>
              </a:ext>
            </a:extLst>
          </p:cNvPr>
          <p:cNvSpPr/>
          <p:nvPr/>
        </p:nvSpPr>
        <p:spPr>
          <a:xfrm>
            <a:off x="5864318" y="4653710"/>
            <a:ext cx="463365" cy="44905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Posterama" panose="020B0504020200020000" pitchFamily="34" charset="0"/>
                <a:cs typeface="Posterama" panose="020B0504020200020000" pitchFamily="34" charset="0"/>
              </a:rPr>
              <a:t>3</a:t>
            </a:r>
            <a:endParaRPr lang="en-US" sz="14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8C02F0F-7732-21F7-7146-B2A73878E670}"/>
              </a:ext>
            </a:extLst>
          </p:cNvPr>
          <p:cNvSpPr/>
          <p:nvPr/>
        </p:nvSpPr>
        <p:spPr>
          <a:xfrm>
            <a:off x="8066816" y="4653710"/>
            <a:ext cx="463365" cy="44905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Posterama" panose="020B0504020200020000" pitchFamily="34" charset="0"/>
                <a:cs typeface="Posterama" panose="020B0504020200020000" pitchFamily="34" charset="0"/>
              </a:rPr>
              <a:t>4</a:t>
            </a:r>
            <a:endParaRPr lang="en-US" sz="14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F2D625-8326-F9E5-BBE7-34BF09ACE99A}"/>
              </a:ext>
            </a:extLst>
          </p:cNvPr>
          <p:cNvSpPr/>
          <p:nvPr/>
        </p:nvSpPr>
        <p:spPr>
          <a:xfrm>
            <a:off x="10269314" y="4657676"/>
            <a:ext cx="463365" cy="44905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>
                <a:latin typeface="Posterama" panose="020B0504020200020000" pitchFamily="34" charset="0"/>
                <a:cs typeface="Posterama" panose="020B0504020200020000" pitchFamily="34" charset="0"/>
              </a:rPr>
              <a:t>5</a:t>
            </a:r>
            <a:endParaRPr lang="en-US" sz="14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D958CAB3-8CE7-BCCB-2EC9-5E3A8270FB1C}"/>
              </a:ext>
            </a:extLst>
          </p:cNvPr>
          <p:cNvSpPr/>
          <p:nvPr/>
        </p:nvSpPr>
        <p:spPr>
          <a:xfrm>
            <a:off x="189499" y="6406702"/>
            <a:ext cx="893847" cy="314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1400" b="1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+mj-ea"/>
                <a:cs typeface="Posterama" panose="020B0504020200020000" pitchFamily="34" charset="0"/>
              </a:rPr>
              <a:t>INVALHE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443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23C2B-D0DA-3565-BF27-985C4D5CB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83FDE0D-0689-4570-BA00-A763CA011192}"/>
              </a:ext>
            </a:extLst>
          </p:cNvPr>
          <p:cNvSpPr txBox="1">
            <a:spLocks/>
          </p:cNvSpPr>
          <p:nvPr/>
        </p:nvSpPr>
        <p:spPr>
          <a:xfrm>
            <a:off x="4854155" y="248671"/>
            <a:ext cx="2483690" cy="357566"/>
          </a:xfrm>
          <a:prstGeom prst="roundRect">
            <a:avLst/>
          </a:prstGeom>
          <a:ln w="12700">
            <a:solidFill>
              <a:srgbClr val="00866D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>
                <a:solidFill>
                  <a:srgbClr val="00866D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Percorsi e Pricing</a:t>
            </a:r>
            <a:endParaRPr lang="en-US" sz="1400">
              <a:solidFill>
                <a:srgbClr val="00866D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A4227AD-BD93-D538-F16C-B62A89566E4E}"/>
              </a:ext>
            </a:extLst>
          </p:cNvPr>
          <p:cNvSpPr/>
          <p:nvPr/>
        </p:nvSpPr>
        <p:spPr>
          <a:xfrm>
            <a:off x="389928" y="1932548"/>
            <a:ext cx="2718031" cy="3468223"/>
          </a:xfrm>
          <a:prstGeom prst="roundRect">
            <a:avLst/>
          </a:prstGeom>
          <a:solidFill>
            <a:schemeClr val="bg1"/>
          </a:solidFill>
          <a:ln>
            <a:solidFill>
              <a:srgbClr val="0086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D67128-8C51-5B21-2C6F-D34EA3837CE4}"/>
              </a:ext>
            </a:extLst>
          </p:cNvPr>
          <p:cNvCxnSpPr>
            <a:cxnSpLocks/>
          </p:cNvCxnSpPr>
          <p:nvPr/>
        </p:nvCxnSpPr>
        <p:spPr>
          <a:xfrm>
            <a:off x="624596" y="2553003"/>
            <a:ext cx="2204802" cy="0"/>
          </a:xfrm>
          <a:prstGeom prst="line">
            <a:avLst/>
          </a:prstGeom>
          <a:ln>
            <a:solidFill>
              <a:srgbClr val="0086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C4A378D-23E5-B76F-F777-B74DDCE6E19B}"/>
              </a:ext>
            </a:extLst>
          </p:cNvPr>
          <p:cNvSpPr/>
          <p:nvPr/>
        </p:nvSpPr>
        <p:spPr>
          <a:xfrm>
            <a:off x="624596" y="2150278"/>
            <a:ext cx="2204802" cy="36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Test Microbiota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826DB4A-EBB6-62D6-CA06-6FA3E1A858A9}"/>
              </a:ext>
            </a:extLst>
          </p:cNvPr>
          <p:cNvSpPr/>
          <p:nvPr/>
        </p:nvSpPr>
        <p:spPr>
          <a:xfrm>
            <a:off x="724815" y="4974396"/>
            <a:ext cx="2004365" cy="438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180€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2C3D35-2BA8-576B-8E7A-CD967E3CBAB5}"/>
              </a:ext>
            </a:extLst>
          </p:cNvPr>
          <p:cNvCxnSpPr>
            <a:cxnSpLocks/>
          </p:cNvCxnSpPr>
          <p:nvPr/>
        </p:nvCxnSpPr>
        <p:spPr>
          <a:xfrm>
            <a:off x="624595" y="4967080"/>
            <a:ext cx="220480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658E43B4-16FC-DC98-9FB0-C35FE58C4BE3}"/>
              </a:ext>
            </a:extLst>
          </p:cNvPr>
          <p:cNvSpPr>
            <a:spLocks noChangeAspect="1"/>
          </p:cNvSpPr>
          <p:nvPr/>
        </p:nvSpPr>
        <p:spPr>
          <a:xfrm>
            <a:off x="547216" y="2981334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64C6270-F2F0-87CF-F120-3FC44CC91289}"/>
              </a:ext>
            </a:extLst>
          </p:cNvPr>
          <p:cNvSpPr/>
          <p:nvPr/>
        </p:nvSpPr>
        <p:spPr>
          <a:xfrm>
            <a:off x="838698" y="2926666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Mappatura batterica intestinale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E9C3569-944B-DD54-0749-516D9D14AC11}"/>
              </a:ext>
            </a:extLst>
          </p:cNvPr>
          <p:cNvSpPr>
            <a:spLocks noChangeAspect="1"/>
          </p:cNvSpPr>
          <p:nvPr/>
        </p:nvSpPr>
        <p:spPr>
          <a:xfrm>
            <a:off x="547216" y="3457132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D945A3-8FBF-8109-4DCC-BC7338792079}"/>
              </a:ext>
            </a:extLst>
          </p:cNvPr>
          <p:cNvSpPr/>
          <p:nvPr/>
        </p:nvSpPr>
        <p:spPr>
          <a:xfrm>
            <a:off x="838698" y="3402464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it-I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/>
                <a:cs typeface="Posterama"/>
              </a:rPr>
              <a:t>Mappatura virus/funghi e intolleranze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Posterama"/>
              <a:cs typeface="Posterama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A4A4264-06A1-C27E-868D-EE65C9B93CF0}"/>
              </a:ext>
            </a:extLst>
          </p:cNvPr>
          <p:cNvSpPr>
            <a:spLocks noChangeAspect="1"/>
          </p:cNvSpPr>
          <p:nvPr/>
        </p:nvSpPr>
        <p:spPr>
          <a:xfrm>
            <a:off x="547216" y="3932932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F21A73-DBA0-B504-3E7D-8E05EF745378}"/>
              </a:ext>
            </a:extLst>
          </p:cNvPr>
          <p:cNvSpPr/>
          <p:nvPr/>
        </p:nvSpPr>
        <p:spPr>
          <a:xfrm>
            <a:off x="838698" y="3878264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Report personalizzato e consigli alimentari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A9F974-4E47-2E76-C22D-5BE7BD56D4B7}"/>
              </a:ext>
            </a:extLst>
          </p:cNvPr>
          <p:cNvSpPr/>
          <p:nvPr/>
        </p:nvSpPr>
        <p:spPr>
          <a:xfrm>
            <a:off x="514356" y="4521042"/>
            <a:ext cx="2425282" cy="329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 un primo check-up</a:t>
            </a:r>
            <a:endParaRPr lang="en-US" sz="1200" b="1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7C9EB91-5DED-B686-4673-A7C7B0E148C7}"/>
              </a:ext>
            </a:extLst>
          </p:cNvPr>
          <p:cNvSpPr/>
          <p:nvPr/>
        </p:nvSpPr>
        <p:spPr>
          <a:xfrm>
            <a:off x="3293360" y="1932549"/>
            <a:ext cx="2718031" cy="3468223"/>
          </a:xfrm>
          <a:prstGeom prst="roundRect">
            <a:avLst/>
          </a:prstGeom>
          <a:solidFill>
            <a:schemeClr val="bg1"/>
          </a:solidFill>
          <a:ln>
            <a:solidFill>
              <a:srgbClr val="0086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4AB907-7E34-F0C0-C9F3-B53FED82591E}"/>
              </a:ext>
            </a:extLst>
          </p:cNvPr>
          <p:cNvCxnSpPr>
            <a:cxnSpLocks/>
          </p:cNvCxnSpPr>
          <p:nvPr/>
        </p:nvCxnSpPr>
        <p:spPr>
          <a:xfrm>
            <a:off x="3549974" y="2553003"/>
            <a:ext cx="2204802" cy="0"/>
          </a:xfrm>
          <a:prstGeom prst="line">
            <a:avLst/>
          </a:prstGeom>
          <a:ln>
            <a:solidFill>
              <a:srgbClr val="0086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37B81A5-AAEE-663D-ED50-EDC88F6DB6FF}"/>
              </a:ext>
            </a:extLst>
          </p:cNvPr>
          <p:cNvSpPr/>
          <p:nvPr/>
        </p:nvSpPr>
        <p:spPr>
          <a:xfrm>
            <a:off x="3549974" y="2150278"/>
            <a:ext cx="2204802" cy="36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Percorso Premium</a:t>
            </a:r>
            <a:endParaRPr lang="en-US" sz="1600" b="1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A6F865D-C820-4D2E-CA43-3E430AF49D23}"/>
              </a:ext>
            </a:extLst>
          </p:cNvPr>
          <p:cNvSpPr/>
          <p:nvPr/>
        </p:nvSpPr>
        <p:spPr>
          <a:xfrm>
            <a:off x="3650192" y="4974396"/>
            <a:ext cx="2004365" cy="438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365€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26B28C-CE6D-5C08-6647-E88AB17E9AE9}"/>
              </a:ext>
            </a:extLst>
          </p:cNvPr>
          <p:cNvCxnSpPr>
            <a:cxnSpLocks/>
          </p:cNvCxnSpPr>
          <p:nvPr/>
        </p:nvCxnSpPr>
        <p:spPr>
          <a:xfrm>
            <a:off x="3549973" y="4967080"/>
            <a:ext cx="220480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1EBAA33B-7D82-7927-ED87-60064A0E590D}"/>
              </a:ext>
            </a:extLst>
          </p:cNvPr>
          <p:cNvSpPr>
            <a:spLocks noChangeAspect="1"/>
          </p:cNvSpPr>
          <p:nvPr/>
        </p:nvSpPr>
        <p:spPr>
          <a:xfrm>
            <a:off x="3498493" y="2981334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1A40F19-29FE-DD21-5051-04C07520FDEF}"/>
              </a:ext>
            </a:extLst>
          </p:cNvPr>
          <p:cNvSpPr/>
          <p:nvPr/>
        </p:nvSpPr>
        <p:spPr>
          <a:xfrm>
            <a:off x="3789975" y="2926666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Test del Microbiota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D80B6A2-ECA1-726A-FC3B-D1E1F8E4DB2E}"/>
              </a:ext>
            </a:extLst>
          </p:cNvPr>
          <p:cNvSpPr>
            <a:spLocks noChangeAspect="1"/>
          </p:cNvSpPr>
          <p:nvPr/>
        </p:nvSpPr>
        <p:spPr>
          <a:xfrm>
            <a:off x="3498493" y="3457132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6115217-38E4-3B57-7A24-04FC1115A36F}"/>
              </a:ext>
            </a:extLst>
          </p:cNvPr>
          <p:cNvSpPr/>
          <p:nvPr/>
        </p:nvSpPr>
        <p:spPr>
          <a:xfrm>
            <a:off x="3789975" y="3402464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Report personalizzato e consigli alimentari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E912EC7-440C-3204-6FAD-3959958D098A}"/>
              </a:ext>
            </a:extLst>
          </p:cNvPr>
          <p:cNvSpPr>
            <a:spLocks noChangeAspect="1"/>
          </p:cNvSpPr>
          <p:nvPr/>
        </p:nvSpPr>
        <p:spPr>
          <a:xfrm>
            <a:off x="3498493" y="3932932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D1EC785-29BF-ACA5-8D7A-CF5F8F83FFCA}"/>
              </a:ext>
            </a:extLst>
          </p:cNvPr>
          <p:cNvSpPr/>
          <p:nvPr/>
        </p:nvSpPr>
        <p:spPr>
          <a:xfrm>
            <a:off x="3789975" y="3878264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Percorso nutrizionale con 3 video sedute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7D5C6EF-9850-3166-DAFE-36E1077AE73D}"/>
              </a:ext>
            </a:extLst>
          </p:cNvPr>
          <p:cNvSpPr/>
          <p:nvPr/>
        </p:nvSpPr>
        <p:spPr>
          <a:xfrm>
            <a:off x="3185081" y="4527420"/>
            <a:ext cx="2934591" cy="329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 check-up e prevenzione</a:t>
            </a:r>
            <a:endParaRPr lang="en-US" sz="1200" b="1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15BF55-D88C-40B0-E516-0C487C4D1BBA}"/>
              </a:ext>
            </a:extLst>
          </p:cNvPr>
          <p:cNvSpPr/>
          <p:nvPr/>
        </p:nvSpPr>
        <p:spPr>
          <a:xfrm>
            <a:off x="6182164" y="1932547"/>
            <a:ext cx="2718031" cy="3468223"/>
          </a:xfrm>
          <a:prstGeom prst="roundRect">
            <a:avLst/>
          </a:prstGeom>
          <a:solidFill>
            <a:schemeClr val="bg1"/>
          </a:solidFill>
          <a:ln>
            <a:solidFill>
              <a:srgbClr val="0086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249EEF0-6C87-09EB-EB5A-EF71AD076EAD}"/>
              </a:ext>
            </a:extLst>
          </p:cNvPr>
          <p:cNvCxnSpPr>
            <a:cxnSpLocks/>
          </p:cNvCxnSpPr>
          <p:nvPr/>
        </p:nvCxnSpPr>
        <p:spPr>
          <a:xfrm>
            <a:off x="6438777" y="2553003"/>
            <a:ext cx="2204802" cy="0"/>
          </a:xfrm>
          <a:prstGeom prst="line">
            <a:avLst/>
          </a:prstGeom>
          <a:ln>
            <a:solidFill>
              <a:srgbClr val="0086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924BA96-8A10-D066-CFAD-825F8C952DBB}"/>
              </a:ext>
            </a:extLst>
          </p:cNvPr>
          <p:cNvSpPr/>
          <p:nvPr/>
        </p:nvSpPr>
        <p:spPr>
          <a:xfrm>
            <a:off x="6438777" y="2150278"/>
            <a:ext cx="2204802" cy="36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Percorso Standard</a:t>
            </a:r>
            <a:endParaRPr lang="en-US" sz="1600" b="1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E14905-3D0D-E12A-FFFA-60ADD714AA0B}"/>
              </a:ext>
            </a:extLst>
          </p:cNvPr>
          <p:cNvSpPr/>
          <p:nvPr/>
        </p:nvSpPr>
        <p:spPr>
          <a:xfrm>
            <a:off x="6590203" y="4974396"/>
            <a:ext cx="2004365" cy="438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209€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7D37F09-3E1C-6CA2-8902-038FEB99792F}"/>
              </a:ext>
            </a:extLst>
          </p:cNvPr>
          <p:cNvCxnSpPr>
            <a:cxnSpLocks/>
          </p:cNvCxnSpPr>
          <p:nvPr/>
        </p:nvCxnSpPr>
        <p:spPr>
          <a:xfrm>
            <a:off x="6438776" y="4967080"/>
            <a:ext cx="220480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C33E1CD5-6413-8CDF-90FB-FA0AFF4DDFD4}"/>
              </a:ext>
            </a:extLst>
          </p:cNvPr>
          <p:cNvSpPr>
            <a:spLocks noChangeAspect="1"/>
          </p:cNvSpPr>
          <p:nvPr/>
        </p:nvSpPr>
        <p:spPr>
          <a:xfrm>
            <a:off x="6321906" y="2981334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128F69F-AA93-BD30-62AE-CBC8C90D6C74}"/>
              </a:ext>
            </a:extLst>
          </p:cNvPr>
          <p:cNvSpPr/>
          <p:nvPr/>
        </p:nvSpPr>
        <p:spPr>
          <a:xfrm>
            <a:off x="6613388" y="2926666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Test del microbiota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829E7B1-85D5-6494-A122-C0B2A44A2889}"/>
              </a:ext>
            </a:extLst>
          </p:cNvPr>
          <p:cNvSpPr>
            <a:spLocks noChangeAspect="1"/>
          </p:cNvSpPr>
          <p:nvPr/>
        </p:nvSpPr>
        <p:spPr>
          <a:xfrm>
            <a:off x="6321906" y="3457132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086D7FE-D606-989D-9B81-273F8B8DC4A2}"/>
              </a:ext>
            </a:extLst>
          </p:cNvPr>
          <p:cNvSpPr/>
          <p:nvPr/>
        </p:nvSpPr>
        <p:spPr>
          <a:xfrm>
            <a:off x="6613388" y="3402464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Report personalizzato e consigli alimentari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18C9431-F738-7F7B-C65A-091EF593BB3E}"/>
              </a:ext>
            </a:extLst>
          </p:cNvPr>
          <p:cNvSpPr>
            <a:spLocks noChangeAspect="1"/>
          </p:cNvSpPr>
          <p:nvPr/>
        </p:nvSpPr>
        <p:spPr>
          <a:xfrm>
            <a:off x="6321906" y="3932932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848ACCC-9519-32CD-D191-48A2F9BEA9C9}"/>
              </a:ext>
            </a:extLst>
          </p:cNvPr>
          <p:cNvSpPr/>
          <p:nvPr/>
        </p:nvSpPr>
        <p:spPr>
          <a:xfrm>
            <a:off x="6613388" y="3884568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Consulto con specialista dell’intestino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2E681FE-05E3-BC29-66CD-EF85AA72D971}"/>
              </a:ext>
            </a:extLst>
          </p:cNvPr>
          <p:cNvSpPr/>
          <p:nvPr/>
        </p:nvSpPr>
        <p:spPr>
          <a:xfrm>
            <a:off x="6328536" y="4527420"/>
            <a:ext cx="2425282" cy="329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 check-up e consulto </a:t>
            </a:r>
            <a:endParaRPr lang="en-US" sz="1200" b="1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DF8C020-CADD-C07A-362C-19511AEF618D}"/>
              </a:ext>
            </a:extLst>
          </p:cNvPr>
          <p:cNvSpPr/>
          <p:nvPr/>
        </p:nvSpPr>
        <p:spPr>
          <a:xfrm>
            <a:off x="9079727" y="1932547"/>
            <a:ext cx="2718031" cy="3468223"/>
          </a:xfrm>
          <a:prstGeom prst="roundRect">
            <a:avLst/>
          </a:prstGeom>
          <a:solidFill>
            <a:schemeClr val="bg1"/>
          </a:solidFill>
          <a:ln>
            <a:solidFill>
              <a:srgbClr val="0086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BE6536F-F2DD-15CF-0727-0132C248EFBC}"/>
              </a:ext>
            </a:extLst>
          </p:cNvPr>
          <p:cNvCxnSpPr>
            <a:cxnSpLocks/>
          </p:cNvCxnSpPr>
          <p:nvPr/>
        </p:nvCxnSpPr>
        <p:spPr>
          <a:xfrm>
            <a:off x="9336340" y="2553003"/>
            <a:ext cx="2204802" cy="0"/>
          </a:xfrm>
          <a:prstGeom prst="line">
            <a:avLst/>
          </a:prstGeom>
          <a:ln>
            <a:solidFill>
              <a:srgbClr val="00866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1EEC4E01-62F4-2483-1400-F0A5A88B1CD2}"/>
              </a:ext>
            </a:extLst>
          </p:cNvPr>
          <p:cNvSpPr/>
          <p:nvPr/>
        </p:nvSpPr>
        <p:spPr>
          <a:xfrm>
            <a:off x="9226100" y="2150278"/>
            <a:ext cx="2425282" cy="3627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b="1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Percorso Nutrizione</a:t>
            </a:r>
            <a:endParaRPr lang="en-US" sz="1600" b="1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CF6F56-0046-DCEC-A61E-7B0B79AC3AB3}"/>
              </a:ext>
            </a:extLst>
          </p:cNvPr>
          <p:cNvSpPr/>
          <p:nvPr/>
        </p:nvSpPr>
        <p:spPr>
          <a:xfrm>
            <a:off x="9487766" y="4974396"/>
            <a:ext cx="2004365" cy="4389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210€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653DB52-3AFC-9A9A-6ABB-176E9F872784}"/>
              </a:ext>
            </a:extLst>
          </p:cNvPr>
          <p:cNvCxnSpPr>
            <a:cxnSpLocks/>
          </p:cNvCxnSpPr>
          <p:nvPr/>
        </p:nvCxnSpPr>
        <p:spPr>
          <a:xfrm>
            <a:off x="9336339" y="4967080"/>
            <a:ext cx="2204802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50477510-FB09-268D-F4CB-B0ACB3BF719F}"/>
              </a:ext>
            </a:extLst>
          </p:cNvPr>
          <p:cNvSpPr>
            <a:spLocks noChangeAspect="1"/>
          </p:cNvSpPr>
          <p:nvPr/>
        </p:nvSpPr>
        <p:spPr>
          <a:xfrm>
            <a:off x="9219469" y="2981334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B603D8D-59E8-C2D0-9937-45FD8B1CACAD}"/>
              </a:ext>
            </a:extLst>
          </p:cNvPr>
          <p:cNvSpPr/>
          <p:nvPr/>
        </p:nvSpPr>
        <p:spPr>
          <a:xfrm>
            <a:off x="9510951" y="2926666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Percorso nutrizionale – 3 video sedute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48069B4-D866-2559-7B73-37257BCD0EC8}"/>
              </a:ext>
            </a:extLst>
          </p:cNvPr>
          <p:cNvSpPr>
            <a:spLocks noChangeAspect="1"/>
          </p:cNvSpPr>
          <p:nvPr/>
        </p:nvSpPr>
        <p:spPr>
          <a:xfrm>
            <a:off x="9219469" y="3457132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6052973-31C0-1D44-9BCE-C05B19CFF97D}"/>
              </a:ext>
            </a:extLst>
          </p:cNvPr>
          <p:cNvSpPr/>
          <p:nvPr/>
        </p:nvSpPr>
        <p:spPr>
          <a:xfrm>
            <a:off x="9510951" y="3402464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Personalizzazione della dieta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480781-D7A7-E6DF-3B08-1EDFC28BBBB8}"/>
              </a:ext>
            </a:extLst>
          </p:cNvPr>
          <p:cNvSpPr>
            <a:spLocks noChangeAspect="1"/>
          </p:cNvSpPr>
          <p:nvPr/>
        </p:nvSpPr>
        <p:spPr>
          <a:xfrm>
            <a:off x="9219469" y="3932932"/>
            <a:ext cx="196513" cy="190441"/>
          </a:xfrm>
          <a:prstGeom prst="ellipse">
            <a:avLst/>
          </a:prstGeom>
          <a:solidFill>
            <a:srgbClr val="0086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8AF66C4-FAA7-40F6-D0ED-AE91093FF71E}"/>
              </a:ext>
            </a:extLst>
          </p:cNvPr>
          <p:cNvSpPr/>
          <p:nvPr/>
        </p:nvSpPr>
        <p:spPr>
          <a:xfrm>
            <a:off x="9510951" y="3878264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F4FE2CA-5604-9F0E-F4A7-CB147E1ECAE5}"/>
              </a:ext>
            </a:extLst>
          </p:cNvPr>
          <p:cNvSpPr/>
          <p:nvPr/>
        </p:nvSpPr>
        <p:spPr>
          <a:xfrm>
            <a:off x="9226099" y="4527420"/>
            <a:ext cx="2425282" cy="3297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b="1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 nutrizione e prevenzione</a:t>
            </a:r>
            <a:endParaRPr lang="en-US" sz="1200" b="1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9BA1354-5874-A744-F884-258A4BA370D8}"/>
              </a:ext>
            </a:extLst>
          </p:cNvPr>
          <p:cNvSpPr/>
          <p:nvPr/>
        </p:nvSpPr>
        <p:spPr>
          <a:xfrm>
            <a:off x="9522364" y="3884568"/>
            <a:ext cx="2004365" cy="299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2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Monitoraggio dei progressi</a:t>
            </a:r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676DD16E-3254-BFEE-F026-2D417D27E3C6}"/>
              </a:ext>
            </a:extLst>
          </p:cNvPr>
          <p:cNvSpPr txBox="1">
            <a:spLocks/>
          </p:cNvSpPr>
          <p:nvPr/>
        </p:nvSpPr>
        <p:spPr>
          <a:xfrm>
            <a:off x="2477227" y="903889"/>
            <a:ext cx="7237547" cy="619738"/>
          </a:xfrm>
          <a:prstGeom prst="round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Percorsi su misura per ogni paziente e necessità 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78F723D2-E98D-1C6B-1FF5-A18F1B499C25}"/>
              </a:ext>
            </a:extLst>
          </p:cNvPr>
          <p:cNvSpPr/>
          <p:nvPr/>
        </p:nvSpPr>
        <p:spPr>
          <a:xfrm>
            <a:off x="189499" y="6406702"/>
            <a:ext cx="893847" cy="314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1400" b="1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+mj-ea"/>
                <a:cs typeface="Posterama" panose="020B0504020200020000" pitchFamily="34" charset="0"/>
              </a:rPr>
              <a:t>INVALHE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43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4374DC9-E256-DEDA-FC54-37DD6C299DBE}"/>
              </a:ext>
            </a:extLst>
          </p:cNvPr>
          <p:cNvSpPr/>
          <p:nvPr/>
        </p:nvSpPr>
        <p:spPr>
          <a:xfrm>
            <a:off x="0" y="2201332"/>
            <a:ext cx="12192000" cy="465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F4251-585A-8AD3-DA5A-D382DD285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7BC35-B550-452D-A8F8-678086E3F897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B0A4E9-94CD-EE2D-BC02-E424A262E307}"/>
              </a:ext>
            </a:extLst>
          </p:cNvPr>
          <p:cNvSpPr/>
          <p:nvPr/>
        </p:nvSpPr>
        <p:spPr>
          <a:xfrm>
            <a:off x="547637" y="2604959"/>
            <a:ext cx="3100929" cy="15677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F816E00-E61E-5B28-8C71-AAA45FE2E7C2}"/>
              </a:ext>
            </a:extLst>
          </p:cNvPr>
          <p:cNvSpPr/>
          <p:nvPr/>
        </p:nvSpPr>
        <p:spPr>
          <a:xfrm>
            <a:off x="4590601" y="2617292"/>
            <a:ext cx="3100929" cy="15677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BBD9945-1A85-EB29-526D-2F228C734602}"/>
              </a:ext>
            </a:extLst>
          </p:cNvPr>
          <p:cNvSpPr/>
          <p:nvPr/>
        </p:nvSpPr>
        <p:spPr>
          <a:xfrm>
            <a:off x="8613038" y="2617292"/>
            <a:ext cx="3100929" cy="15677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25DB19F-B8C7-8594-170B-A2EF85E25F66}"/>
              </a:ext>
            </a:extLst>
          </p:cNvPr>
          <p:cNvSpPr/>
          <p:nvPr/>
        </p:nvSpPr>
        <p:spPr>
          <a:xfrm>
            <a:off x="650043" y="3642375"/>
            <a:ext cx="2813586" cy="517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ANALISI AVANZATE E NUTRIZIONE PERSONALIZZATA</a:t>
            </a:r>
          </a:p>
          <a:p>
            <a:pPr algn="ctr"/>
            <a:endParaRPr lang="it-IT" sz="1100" dirty="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/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78BB20-50D3-27EE-621F-B446DCC9F9C4}"/>
              </a:ext>
            </a:extLst>
          </p:cNvPr>
          <p:cNvSpPr/>
          <p:nvPr/>
        </p:nvSpPr>
        <p:spPr>
          <a:xfrm>
            <a:off x="547637" y="4590330"/>
            <a:ext cx="3100929" cy="15677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A8A055-C802-B186-E5A1-D1944D216F24}"/>
              </a:ext>
            </a:extLst>
          </p:cNvPr>
          <p:cNvSpPr/>
          <p:nvPr/>
        </p:nvSpPr>
        <p:spPr>
          <a:xfrm>
            <a:off x="4590601" y="4602663"/>
            <a:ext cx="3100929" cy="15677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F14722-78B6-E864-5A5E-9A057747BD35}"/>
              </a:ext>
            </a:extLst>
          </p:cNvPr>
          <p:cNvSpPr/>
          <p:nvPr/>
        </p:nvSpPr>
        <p:spPr>
          <a:xfrm>
            <a:off x="8613038" y="4602663"/>
            <a:ext cx="3100929" cy="1567770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02E134-49D7-42F0-9CEE-DCF5F910FACE}"/>
              </a:ext>
            </a:extLst>
          </p:cNvPr>
          <p:cNvSpPr/>
          <p:nvPr/>
        </p:nvSpPr>
        <p:spPr>
          <a:xfrm>
            <a:off x="8689118" y="3635937"/>
            <a:ext cx="2975051" cy="389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INTEGRATORI E PRODOTTI PERSONALIZZATI</a:t>
            </a:r>
          </a:p>
          <a:p>
            <a:pPr algn="ctr"/>
            <a:endParaRPr lang="it-IT" sz="11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/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D038B7-834C-FD65-14EC-324351D56F07}"/>
              </a:ext>
            </a:extLst>
          </p:cNvPr>
          <p:cNvSpPr/>
          <p:nvPr/>
        </p:nvSpPr>
        <p:spPr>
          <a:xfrm>
            <a:off x="5003624" y="5613947"/>
            <a:ext cx="2235200" cy="427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SVILUPPO DI SETTORI VERTICALI</a:t>
            </a:r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4B9AC5-5A3F-198F-BBA9-8A3CCA6D89F5}"/>
              </a:ext>
            </a:extLst>
          </p:cNvPr>
          <p:cNvSpPr/>
          <p:nvPr/>
        </p:nvSpPr>
        <p:spPr>
          <a:xfrm>
            <a:off x="1002993" y="5601614"/>
            <a:ext cx="2235200" cy="427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RICERCA SCIENTIFICA AVANZATA</a:t>
            </a:r>
          </a:p>
          <a:p>
            <a:pPr algn="ctr"/>
            <a:endParaRPr lang="it-IT" sz="11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/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15" name="Picture 6" descr="Vitamins ">
            <a:extLst>
              <a:ext uri="{FF2B5EF4-FFF2-40B4-BE49-F238E27FC236}">
                <a16:creationId xmlns:a16="http://schemas.microsoft.com/office/drawing/2014/main" id="{36ACC249-D455-9F1E-D3F1-9C51B9506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585" y="2835521"/>
            <a:ext cx="670560" cy="67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aboratory">
            <a:extLst>
              <a:ext uri="{FF2B5EF4-FFF2-40B4-BE49-F238E27FC236}">
                <a16:creationId xmlns:a16="http://schemas.microsoft.com/office/drawing/2014/main" id="{FFE897FA-0A70-D82F-BC9D-621ABB8DF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236" y="4809374"/>
            <a:ext cx="7112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Lab ">
            <a:extLst>
              <a:ext uri="{FF2B5EF4-FFF2-40B4-BE49-F238E27FC236}">
                <a16:creationId xmlns:a16="http://schemas.microsoft.com/office/drawing/2014/main" id="{20FD6240-C7F9-4DFB-A4A0-ACB796CF9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51" y="2833717"/>
            <a:ext cx="674168" cy="67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7A126C-C4B6-398E-E7FE-B661D4147A90}"/>
              </a:ext>
            </a:extLst>
          </p:cNvPr>
          <p:cNvSpPr/>
          <p:nvPr/>
        </p:nvSpPr>
        <p:spPr>
          <a:xfrm>
            <a:off x="8861695" y="5602181"/>
            <a:ext cx="2704592" cy="4279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INTEGRAZIONE TECNOLOGIA E DATI BIOMETRICI</a:t>
            </a:r>
          </a:p>
          <a:p>
            <a:pPr algn="ctr"/>
            <a:endParaRPr lang="it-IT" sz="11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/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20" name="Picture 4" descr="Health ">
            <a:extLst>
              <a:ext uri="{FF2B5EF4-FFF2-40B4-BE49-F238E27FC236}">
                <a16:creationId xmlns:a16="http://schemas.microsoft.com/office/drawing/2014/main" id="{D304BFDA-E530-8627-FCC8-CEFC8B2C1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376" y="4827890"/>
            <a:ext cx="674168" cy="67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7B6DAEB-D87D-20B4-1678-5579599BACD7}"/>
              </a:ext>
            </a:extLst>
          </p:cNvPr>
          <p:cNvSpPr/>
          <p:nvPr/>
        </p:nvSpPr>
        <p:spPr>
          <a:xfrm>
            <a:off x="4714431" y="3635937"/>
            <a:ext cx="2813586" cy="5177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1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CLINICA SPECIALISTICA  </a:t>
            </a:r>
          </a:p>
          <a:p>
            <a:pPr algn="ctr"/>
            <a:r>
              <a:rPr lang="it-IT" sz="11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ONLINE </a:t>
            </a:r>
          </a:p>
          <a:p>
            <a:pPr algn="ctr"/>
            <a:endParaRPr lang="it-IT" sz="11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  <a:p>
            <a:pPr algn="ctr"/>
            <a:endParaRPr lang="en-US" sz="11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D5A8325-0EF4-0DB0-6501-B336703CBEBB}"/>
              </a:ext>
            </a:extLst>
          </p:cNvPr>
          <p:cNvSpPr txBox="1">
            <a:spLocks/>
          </p:cNvSpPr>
          <p:nvPr/>
        </p:nvSpPr>
        <p:spPr>
          <a:xfrm>
            <a:off x="4918668" y="193451"/>
            <a:ext cx="2257900" cy="357566"/>
          </a:xfrm>
          <a:prstGeom prst="roundRect">
            <a:avLst/>
          </a:prstGeom>
          <a:solidFill>
            <a:schemeClr val="bg1"/>
          </a:solidFill>
          <a:ln w="12700">
            <a:solidFill>
              <a:srgbClr val="00866D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>
                <a:solidFill>
                  <a:srgbClr val="00866D"/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Futuri sviluppi</a:t>
            </a:r>
            <a:endParaRPr lang="en-US" sz="1400">
              <a:solidFill>
                <a:srgbClr val="00866D"/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3074" name="Picture 2" descr="Consultation ">
            <a:extLst>
              <a:ext uri="{FF2B5EF4-FFF2-40B4-BE49-F238E27FC236}">
                <a16:creationId xmlns:a16="http://schemas.microsoft.com/office/drawing/2014/main" id="{640498F9-24D4-D09F-C699-750374E8C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2820281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D7F48F7-9203-DC62-ED56-4F0D2951DA9F}"/>
              </a:ext>
            </a:extLst>
          </p:cNvPr>
          <p:cNvSpPr txBox="1">
            <a:spLocks/>
          </p:cNvSpPr>
          <p:nvPr/>
        </p:nvSpPr>
        <p:spPr>
          <a:xfrm>
            <a:off x="216234" y="744791"/>
            <a:ext cx="11497733" cy="824871"/>
          </a:xfrm>
          <a:prstGeom prst="roundRect">
            <a:avLst/>
          </a:prstGeom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Il campo di applicazione di </a:t>
            </a:r>
            <a:r>
              <a:rPr lang="it-IT" sz="1800" err="1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inValhe</a:t>
            </a:r>
            <a:r>
              <a:rPr lang="it-IT" sz="1800">
                <a:solidFill>
                  <a:schemeClr val="tx1">
                    <a:lumMod val="65000"/>
                    <a:lumOff val="3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rPr>
              <a:t> si espande negli anni a diversi settori e possibilità, creando opportunità di crescita e miglioramento 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pic>
        <p:nvPicPr>
          <p:cNvPr id="3076" name="Picture 4" descr="Promotion ">
            <a:extLst>
              <a:ext uri="{FF2B5EF4-FFF2-40B4-BE49-F238E27FC236}">
                <a16:creationId xmlns:a16="http://schemas.microsoft.com/office/drawing/2014/main" id="{E122D5FD-0161-7939-3BB4-5CD63FD37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45" y="4795520"/>
            <a:ext cx="738909" cy="73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4">
            <a:extLst>
              <a:ext uri="{FF2B5EF4-FFF2-40B4-BE49-F238E27FC236}">
                <a16:creationId xmlns:a16="http://schemas.microsoft.com/office/drawing/2014/main" id="{0959BAD6-B5E2-7985-F4A8-E0A8CBA497AD}"/>
              </a:ext>
            </a:extLst>
          </p:cNvPr>
          <p:cNvSpPr/>
          <p:nvPr/>
        </p:nvSpPr>
        <p:spPr>
          <a:xfrm>
            <a:off x="189499" y="6406702"/>
            <a:ext cx="893847" cy="3147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it-IT" sz="1400" b="1">
                <a:solidFill>
                  <a:schemeClr val="tx1">
                    <a:lumMod val="75000"/>
                    <a:lumOff val="25000"/>
                  </a:schemeClr>
                </a:solidFill>
                <a:latin typeface="Posterama" panose="020B0504020200020000" pitchFamily="34" charset="0"/>
                <a:ea typeface="+mj-ea"/>
                <a:cs typeface="Posterama" panose="020B0504020200020000" pitchFamily="34" charset="0"/>
              </a:rPr>
              <a:t>INVALHE</a:t>
            </a:r>
            <a:endParaRPr lang="en-US" sz="1400" b="1">
              <a:solidFill>
                <a:schemeClr val="tx1">
                  <a:lumMod val="75000"/>
                  <a:lumOff val="25000"/>
                </a:schemeClr>
              </a:solidFill>
              <a:latin typeface="Posterama" panose="020B0504020200020000" pitchFamily="34" charset="0"/>
              <a:ea typeface="+mj-ea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9508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494</Words>
  <Application>Microsoft Office PowerPoint</Application>
  <PresentationFormat>Grand écran</PresentationFormat>
  <Paragraphs>99</Paragraphs>
  <Slides>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Office Theme</vt:lpstr>
      <vt:lpstr>InValhe</vt:lpstr>
      <vt:lpstr>I Problemi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Longo, Antonio</dc:creator>
  <cp:lastModifiedBy>AVORIO Mattia</cp:lastModifiedBy>
  <cp:revision>101</cp:revision>
  <dcterms:created xsi:type="dcterms:W3CDTF">2025-01-27T11:19:29Z</dcterms:created>
  <dcterms:modified xsi:type="dcterms:W3CDTF">2025-01-30T15:02:09Z</dcterms:modified>
</cp:coreProperties>
</file>